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347" r:id="rId6"/>
    <p:sldId id="262" r:id="rId7"/>
    <p:sldId id="263" r:id="rId8"/>
    <p:sldId id="264" r:id="rId9"/>
    <p:sldId id="266" r:id="rId10"/>
    <p:sldId id="268" r:id="rId11"/>
    <p:sldId id="269" r:id="rId12"/>
    <p:sldId id="272" r:id="rId13"/>
    <p:sldId id="271" r:id="rId14"/>
    <p:sldId id="348" r:id="rId15"/>
    <p:sldId id="349" r:id="rId16"/>
    <p:sldId id="279" r:id="rId17"/>
    <p:sldId id="280" r:id="rId18"/>
    <p:sldId id="281" r:id="rId19"/>
    <p:sldId id="282" r:id="rId20"/>
    <p:sldId id="283" r:id="rId21"/>
    <p:sldId id="284" r:id="rId22"/>
    <p:sldId id="285" r:id="rId23"/>
    <p:sldId id="350" r:id="rId24"/>
    <p:sldId id="351" r:id="rId25"/>
    <p:sldId id="352" r:id="rId26"/>
    <p:sldId id="353" r:id="rId27"/>
    <p:sldId id="354" r:id="rId28"/>
    <p:sldId id="355" r:id="rId29"/>
    <p:sldId id="357" r:id="rId30"/>
    <p:sldId id="358" r:id="rId31"/>
    <p:sldId id="359" r:id="rId32"/>
    <p:sldId id="360" r:id="rId33"/>
    <p:sldId id="361" r:id="rId34"/>
    <p:sldId id="362" r:id="rId35"/>
    <p:sldId id="363" r:id="rId36"/>
    <p:sldId id="286" r:id="rId37"/>
    <p:sldId id="287" r:id="rId38"/>
    <p:sldId id="288" r:id="rId39"/>
    <p:sldId id="289" r:id="rId40"/>
    <p:sldId id="290"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380" r:id="rId56"/>
    <p:sldId id="381" r:id="rId57"/>
    <p:sldId id="382" r:id="rId58"/>
    <p:sldId id="383" r:id="rId59"/>
    <p:sldId id="384" r:id="rId60"/>
    <p:sldId id="386" r:id="rId61"/>
    <p:sldId id="387" r:id="rId62"/>
    <p:sldId id="388" r:id="rId63"/>
    <p:sldId id="389" r:id="rId64"/>
    <p:sldId id="390" r:id="rId65"/>
    <p:sldId id="391" r:id="rId66"/>
    <p:sldId id="392" r:id="rId67"/>
    <p:sldId id="393" r:id="rId68"/>
    <p:sldId id="385" r:id="rId69"/>
    <p:sldId id="394" r:id="rId70"/>
    <p:sldId id="345" r:id="rId7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3" autoAdjust="0"/>
    <p:restoredTop sz="94660"/>
  </p:normalViewPr>
  <p:slideViewPr>
    <p:cSldViewPr snapToGrid="0">
      <p:cViewPr varScale="1">
        <p:scale>
          <a:sx n="46" d="100"/>
          <a:sy n="46" d="100"/>
        </p:scale>
        <p:origin x="42"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4B0FF2C-564D-432C-8F17-29061D7B38C5}" type="datetimeFigureOut">
              <a:rPr lang="pl-PL" smtClean="0"/>
              <a:t>28.10.2019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331833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4B0FF2C-564D-432C-8F17-29061D7B38C5}" type="datetimeFigureOut">
              <a:rPr lang="pl-PL" smtClean="0"/>
              <a:t>28.10.2019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107956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4B0FF2C-564D-432C-8F17-29061D7B38C5}" type="datetimeFigureOut">
              <a:rPr lang="pl-PL" smtClean="0"/>
              <a:t>28.10.2019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354785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4B0FF2C-564D-432C-8F17-29061D7B38C5}" type="datetimeFigureOut">
              <a:rPr lang="pl-PL" smtClean="0"/>
              <a:t>28.10.2019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142136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4B0FF2C-564D-432C-8F17-29061D7B38C5}" type="datetimeFigureOut">
              <a:rPr lang="pl-PL" smtClean="0"/>
              <a:t>28.10.2019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376032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4B0FF2C-564D-432C-8F17-29061D7B38C5}" type="datetimeFigureOut">
              <a:rPr lang="pl-PL" smtClean="0"/>
              <a:t>28.10.2019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220312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4B0FF2C-564D-432C-8F17-29061D7B38C5}" type="datetimeFigureOut">
              <a:rPr lang="pl-PL" smtClean="0"/>
              <a:t>28.10.2019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69130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4B0FF2C-564D-432C-8F17-29061D7B38C5}" type="datetimeFigureOut">
              <a:rPr lang="pl-PL" smtClean="0"/>
              <a:t>28.10.2019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7259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4B0FF2C-564D-432C-8F17-29061D7B38C5}" type="datetimeFigureOut">
              <a:rPr lang="pl-PL" smtClean="0"/>
              <a:t>28.10.2019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5072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4B0FF2C-564D-432C-8F17-29061D7B38C5}" type="datetimeFigureOut">
              <a:rPr lang="pl-PL" smtClean="0"/>
              <a:t>28.10.2019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90045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4B0FF2C-564D-432C-8F17-29061D7B38C5}" type="datetimeFigureOut">
              <a:rPr lang="pl-PL" smtClean="0"/>
              <a:t>28.10.2019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E18451F-81A4-4E7F-A4B8-9DDA1CD26C34}" type="slidenum">
              <a:rPr lang="pl-PL" smtClean="0"/>
              <a:t>‹#›</a:t>
            </a:fld>
            <a:endParaRPr lang="pl-PL"/>
          </a:p>
        </p:txBody>
      </p:sp>
    </p:spTree>
    <p:extLst>
      <p:ext uri="{BB962C8B-B14F-4D97-AF65-F5344CB8AC3E}">
        <p14:creationId xmlns:p14="http://schemas.microsoft.com/office/powerpoint/2010/main" val="1126835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0FF2C-564D-432C-8F17-29061D7B38C5}" type="datetimeFigureOut">
              <a:rPr lang="pl-PL" smtClean="0"/>
              <a:t>28.10.2019</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8451F-81A4-4E7F-A4B8-9DDA1CD26C34}" type="slidenum">
              <a:rPr lang="pl-PL" smtClean="0"/>
              <a:t>‹#›</a:t>
            </a:fld>
            <a:endParaRPr lang="pl-PL"/>
          </a:p>
        </p:txBody>
      </p:sp>
    </p:spTree>
    <p:extLst>
      <p:ext uri="{BB962C8B-B14F-4D97-AF65-F5344CB8AC3E}">
        <p14:creationId xmlns:p14="http://schemas.microsoft.com/office/powerpoint/2010/main" val="563342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41367" y="1474297"/>
            <a:ext cx="9144000" cy="1753900"/>
          </a:xfrm>
        </p:spPr>
        <p:txBody>
          <a:bodyPr>
            <a:noAutofit/>
          </a:bodyPr>
          <a:lstStyle/>
          <a:p>
            <a:r>
              <a:rPr lang="pl-PL" sz="3200" dirty="0" smtClean="0">
                <a:latin typeface="Arial" panose="020B0604020202020204" pitchFamily="34" charset="0"/>
                <a:cs typeface="Arial" panose="020B0604020202020204" pitchFamily="34" charset="0"/>
              </a:rPr>
              <a:t>DOSTĘPNOŚĆ DOKUMENTÓW ELEKTRONICZNYCH</a:t>
            </a:r>
            <a:endParaRPr lang="pl-PL" sz="3200" dirty="0">
              <a:latin typeface="Arial" panose="020B0604020202020204" pitchFamily="34" charset="0"/>
              <a:cs typeface="Arial" panose="020B0604020202020204" pitchFamily="34" charset="0"/>
            </a:endParaRPr>
          </a:p>
        </p:txBody>
      </p:sp>
      <p:sp>
        <p:nvSpPr>
          <p:cNvPr id="3" name="Podtytuł 2"/>
          <p:cNvSpPr>
            <a:spLocks noGrp="1"/>
          </p:cNvSpPr>
          <p:nvPr>
            <p:ph type="subTitle" idx="1"/>
          </p:nvPr>
        </p:nvSpPr>
        <p:spPr>
          <a:xfrm>
            <a:off x="1237040" y="3691143"/>
            <a:ext cx="9144000" cy="2747235"/>
          </a:xfrm>
        </p:spPr>
        <p:txBody>
          <a:bodyPr>
            <a:normAutofit/>
          </a:bodyPr>
          <a:lstStyle/>
          <a:p>
            <a:r>
              <a:rPr lang="pl-PL" sz="3200" b="1" dirty="0" smtClean="0">
                <a:latin typeface="Arial" panose="020B0604020202020204" pitchFamily="34" charset="0"/>
                <a:cs typeface="Arial" panose="020B0604020202020204" pitchFamily="34" charset="0"/>
              </a:rPr>
              <a:t>PIOTR WITEK </a:t>
            </a:r>
          </a:p>
          <a:p>
            <a:r>
              <a:rPr lang="pl-PL" sz="2000" dirty="0" smtClean="0">
                <a:latin typeface="Arial" panose="020B0604020202020204" pitchFamily="34" charset="0"/>
                <a:cs typeface="Arial" panose="020B0604020202020204" pitchFamily="34" charset="0"/>
              </a:rPr>
              <a:t> </a:t>
            </a:r>
            <a:endParaRPr lang="pl-PL" sz="2000" dirty="0">
              <a:latin typeface="Arial" panose="020B0604020202020204" pitchFamily="34" charset="0"/>
              <a:cs typeface="Arial" panose="020B0604020202020204" pitchFamily="34" charset="0"/>
            </a:endParaRPr>
          </a:p>
          <a:p>
            <a:r>
              <a:rPr lang="pl-PL" sz="1800" dirty="0">
                <a:latin typeface="Arial" panose="020B0604020202020204" pitchFamily="34" charset="0"/>
                <a:cs typeface="Arial" panose="020B0604020202020204" pitchFamily="34" charset="0"/>
              </a:rPr>
              <a:t>Ten utwór jest dostępny na licencji Creative </a:t>
            </a:r>
            <a:r>
              <a:rPr lang="pl-PL" sz="1800" dirty="0" err="1">
                <a:latin typeface="Arial" panose="020B0604020202020204" pitchFamily="34" charset="0"/>
                <a:cs typeface="Arial" panose="020B0604020202020204" pitchFamily="34" charset="0"/>
              </a:rPr>
              <a:t>Commons</a:t>
            </a:r>
            <a:r>
              <a:rPr lang="pl-PL" sz="1800" dirty="0">
                <a:latin typeface="Arial" panose="020B0604020202020204" pitchFamily="34" charset="0"/>
                <a:cs typeface="Arial" panose="020B0604020202020204" pitchFamily="34" charset="0"/>
              </a:rPr>
              <a:t> Uznanie autorstwa-Na tych samych warunkach 3.0 Polska. </a:t>
            </a:r>
          </a:p>
          <a:p>
            <a:r>
              <a:rPr lang="pl-PL" dirty="0">
                <a:latin typeface="Arial" panose="020B0604020202020204" pitchFamily="34" charset="0"/>
                <a:cs typeface="Arial" panose="020B0604020202020204" pitchFamily="34" charset="0"/>
              </a:rPr>
              <a:t> </a:t>
            </a:r>
          </a:p>
          <a:p>
            <a:r>
              <a:rPr lang="pl-PL" sz="1600" b="1" dirty="0">
                <a:latin typeface="Arial" panose="020B0604020202020204" pitchFamily="34" charset="0"/>
                <a:cs typeface="Arial" panose="020B0604020202020204" pitchFamily="34" charset="0"/>
              </a:rPr>
              <a:t>Kraków</a:t>
            </a:r>
            <a:r>
              <a:rPr lang="pl-PL" sz="1600" b="1" dirty="0" smtClean="0">
                <a:latin typeface="Arial" panose="020B0604020202020204" pitchFamily="34" charset="0"/>
                <a:cs typeface="Arial" panose="020B0604020202020204" pitchFamily="34" charset="0"/>
              </a:rPr>
              <a:t>, </a:t>
            </a:r>
            <a:r>
              <a:rPr lang="pl-PL" sz="1600" b="1" dirty="0">
                <a:latin typeface="Arial" panose="020B0604020202020204" pitchFamily="34" charset="0"/>
                <a:cs typeface="Arial" panose="020B0604020202020204" pitchFamily="34" charset="0"/>
              </a:rPr>
              <a:t>2019</a:t>
            </a:r>
          </a:p>
          <a:p>
            <a:endParaRPr lang="pl-PL" dirty="0"/>
          </a:p>
        </p:txBody>
      </p:sp>
      <p:pic>
        <p:nvPicPr>
          <p:cNvPr id="4" name="Obraz 3" descr="Logo Utiliti" title="Logo Utiliti"/>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1118" y="83647"/>
            <a:ext cx="4191000" cy="1390650"/>
          </a:xfrm>
          <a:prstGeom prst="rect">
            <a:avLst/>
          </a:prstGeom>
        </p:spPr>
      </p:pic>
    </p:spTree>
    <p:extLst>
      <p:ext uri="{BB962C8B-B14F-4D97-AF65-F5344CB8AC3E}">
        <p14:creationId xmlns:p14="http://schemas.microsoft.com/office/powerpoint/2010/main" val="3908801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Ustawa o dostępności cyfrowej - Art. 2</a:t>
            </a:r>
            <a:r>
              <a:rPr lang="pl-PL" dirty="0"/>
              <a:t/>
            </a:r>
            <a:br>
              <a:rPr lang="pl-PL" dirty="0"/>
            </a:br>
            <a:endParaRPr lang="pl-PL" dirty="0"/>
          </a:p>
        </p:txBody>
      </p:sp>
      <p:sp>
        <p:nvSpPr>
          <p:cNvPr id="3" name="Symbol zastępczy zawartości 2"/>
          <p:cNvSpPr>
            <a:spLocks noGrp="1"/>
          </p:cNvSpPr>
          <p:nvPr>
            <p:ph idx="1"/>
          </p:nvPr>
        </p:nvSpPr>
        <p:spPr>
          <a:xfrm>
            <a:off x="838200" y="1607416"/>
            <a:ext cx="10515600" cy="4793384"/>
          </a:xfrm>
        </p:spPr>
        <p:txBody>
          <a:bodyPr>
            <a:normAutofit fontScale="85000" lnSpcReduction="10000"/>
          </a:bodyPr>
          <a:lstStyle/>
          <a:p>
            <a:r>
              <a:rPr lang="pl-PL" dirty="0">
                <a:latin typeface="Arial" panose="020B0604020202020204" pitchFamily="34" charset="0"/>
                <a:cs typeface="Arial" panose="020B0604020202020204" pitchFamily="34" charset="0"/>
              </a:rPr>
              <a:t>Art. 2. Ustawę stosuje się do:</a:t>
            </a:r>
          </a:p>
          <a:p>
            <a:r>
              <a:rPr lang="pl-PL" dirty="0">
                <a:latin typeface="Arial" panose="020B0604020202020204" pitchFamily="34" charset="0"/>
                <a:cs typeface="Arial" panose="020B0604020202020204" pitchFamily="34" charset="0"/>
              </a:rPr>
              <a:t>1) jednostek sektora finansów publicznych,</a:t>
            </a:r>
          </a:p>
          <a:p>
            <a:r>
              <a:rPr lang="pl-PL" dirty="0">
                <a:latin typeface="Arial" panose="020B0604020202020204" pitchFamily="34" charset="0"/>
                <a:cs typeface="Arial" panose="020B0604020202020204" pitchFamily="34" charset="0"/>
              </a:rPr>
              <a:t>2) innych, niż określone w pkt 1, państwowych jednostek organizacyjnych nieposiadających osobowości prawnej,</a:t>
            </a:r>
          </a:p>
          <a:p>
            <a:r>
              <a:rPr lang="pl-PL" dirty="0">
                <a:latin typeface="Arial" panose="020B0604020202020204" pitchFamily="34" charset="0"/>
                <a:cs typeface="Arial" panose="020B0604020202020204" pitchFamily="34" charset="0"/>
              </a:rPr>
              <a:t>3) innych, niż określone w pkt 1, osób prawnych, utworzonych w szczególnym celu zaspokajania potrzeb o charakterze powszechnym, niemających charakteru przemysłowego ani handlowego,</a:t>
            </a:r>
          </a:p>
          <a:p>
            <a:r>
              <a:rPr lang="pl-PL" dirty="0">
                <a:latin typeface="Arial" panose="020B0604020202020204" pitchFamily="34" charset="0"/>
                <a:cs typeface="Arial" panose="020B0604020202020204" pitchFamily="34" charset="0"/>
              </a:rPr>
              <a:t>4) związków podmiotów, o których mowa w pkt 1–3,</a:t>
            </a:r>
          </a:p>
          <a:p>
            <a:r>
              <a:rPr lang="pl-PL" dirty="0">
                <a:latin typeface="Arial" panose="020B0604020202020204" pitchFamily="34" charset="0"/>
                <a:cs typeface="Arial" panose="020B0604020202020204" pitchFamily="34" charset="0"/>
              </a:rPr>
              <a:t>5) organizacji pozarządowych</a:t>
            </a:r>
            <a:r>
              <a:rPr lang="pl-PL" dirty="0" smtClean="0">
                <a:latin typeface="Arial" panose="020B0604020202020204" pitchFamily="34" charset="0"/>
                <a:cs typeface="Arial" panose="020B0604020202020204" pitchFamily="34" charset="0"/>
              </a:rPr>
              <a:t>,</a:t>
            </a:r>
            <a:endParaRPr lang="pl-PL" dirty="0">
              <a:latin typeface="Arial" panose="020B0604020202020204" pitchFamily="34" charset="0"/>
              <a:cs typeface="Arial" panose="020B0604020202020204" pitchFamily="34" charset="0"/>
            </a:endParaRPr>
          </a:p>
          <a:p>
            <a:r>
              <a:rPr lang="pl-PL" dirty="0" smtClean="0">
                <a:latin typeface="Arial" panose="020B0604020202020204" pitchFamily="34" charset="0"/>
                <a:cs typeface="Arial" panose="020B0604020202020204" pitchFamily="34" charset="0"/>
              </a:rPr>
              <a:t>posiadających </a:t>
            </a:r>
            <a:r>
              <a:rPr lang="pl-PL" dirty="0">
                <a:latin typeface="Arial" panose="020B0604020202020204" pitchFamily="34" charset="0"/>
                <a:cs typeface="Arial" panose="020B0604020202020204" pitchFamily="34" charset="0"/>
              </a:rPr>
              <a:t>strony internetowe lub aplikacje mobilne, lub zarządzających elementami stron internetowych, lub aplikacji mobilnych zamieszczonymi w środowisku umożliwiającym zapewnienie dostępności cyfrowej treści, zwanych dalej „podmiotami publicznymi”.</a:t>
            </a:r>
          </a:p>
          <a:p>
            <a:endParaRPr lang="pl-PL" dirty="0"/>
          </a:p>
        </p:txBody>
      </p:sp>
    </p:spTree>
    <p:extLst>
      <p:ext uri="{BB962C8B-B14F-4D97-AF65-F5344CB8AC3E}">
        <p14:creationId xmlns:p14="http://schemas.microsoft.com/office/powerpoint/2010/main" val="138275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Ustawa o dostępności cyfrowej - Art. 3</a:t>
            </a:r>
            <a:r>
              <a:rPr lang="pl-PL" dirty="0"/>
              <a:t/>
            </a:r>
            <a:br>
              <a:rPr lang="pl-PL" dirty="0"/>
            </a:br>
            <a:endParaRPr lang="pl-PL" dirty="0"/>
          </a:p>
        </p:txBody>
      </p:sp>
      <p:sp>
        <p:nvSpPr>
          <p:cNvPr id="3" name="Symbol zastępczy zawartości 2"/>
          <p:cNvSpPr>
            <a:spLocks noGrp="1"/>
          </p:cNvSpPr>
          <p:nvPr>
            <p:ph idx="1"/>
          </p:nvPr>
        </p:nvSpPr>
        <p:spPr>
          <a:xfrm>
            <a:off x="838200" y="1617807"/>
            <a:ext cx="10515600" cy="4720648"/>
          </a:xfrm>
        </p:spPr>
        <p:txBody>
          <a:bodyPr>
            <a:normAutofit fontScale="77500" lnSpcReduction="20000"/>
          </a:bodyPr>
          <a:lstStyle/>
          <a:p>
            <a:r>
              <a:rPr lang="pl-PL" dirty="0">
                <a:latin typeface="Arial" panose="020B0604020202020204" pitchFamily="34" charset="0"/>
                <a:cs typeface="Arial" panose="020B0604020202020204" pitchFamily="34" charset="0"/>
              </a:rPr>
              <a:t>Art. 3. </a:t>
            </a:r>
          </a:p>
          <a:p>
            <a:r>
              <a:rPr lang="pl-PL" dirty="0">
                <a:latin typeface="Arial" panose="020B0604020202020204" pitchFamily="34" charset="0"/>
                <a:cs typeface="Arial" panose="020B0604020202020204" pitchFamily="34" charset="0"/>
              </a:rPr>
              <a:t>1. Ustawy nie stosuje się do stron internetowych i aplikacji mobilnych dostawców usług medialnych, o których mowa w art. 1a ustawy z dnia 29 grudnia 1992 r. o radiofonii i telewizji (Dz. U. z 2019 r. poz. 361).</a:t>
            </a:r>
          </a:p>
          <a:p>
            <a:r>
              <a:rPr lang="pl-PL" dirty="0">
                <a:latin typeface="Arial" panose="020B0604020202020204" pitchFamily="34" charset="0"/>
                <a:cs typeface="Arial" panose="020B0604020202020204" pitchFamily="34" charset="0"/>
              </a:rPr>
              <a:t>2. Ustawy nie stosuje się do następujących elementów stron internetowych i aplikacji mobilnych:</a:t>
            </a:r>
          </a:p>
          <a:p>
            <a:r>
              <a:rPr lang="pl-PL" dirty="0">
                <a:latin typeface="Arial" panose="020B0604020202020204" pitchFamily="34" charset="0"/>
                <a:cs typeface="Arial" panose="020B0604020202020204" pitchFamily="34" charset="0"/>
              </a:rPr>
              <a:t>1) multimediów nadawanych na żywo;</a:t>
            </a:r>
          </a:p>
          <a:p>
            <a:r>
              <a:rPr lang="pl-PL" dirty="0">
                <a:latin typeface="Arial" panose="020B0604020202020204" pitchFamily="34" charset="0"/>
                <a:cs typeface="Arial" panose="020B0604020202020204" pitchFamily="34" charset="0"/>
              </a:rPr>
              <a:t>2) multimediów opublikowanych przed dniem 23 września 2020 r.;</a:t>
            </a:r>
          </a:p>
          <a:p>
            <a:r>
              <a:rPr lang="pl-PL" dirty="0">
                <a:latin typeface="Arial" panose="020B0604020202020204" pitchFamily="34" charset="0"/>
                <a:cs typeface="Arial" panose="020B0604020202020204" pitchFamily="34" charset="0"/>
              </a:rPr>
              <a:t>3) dokumentów tekstowych i tekstowo-graficznych, dokumentów utworzonych w programach przeznaczonych do tworzenia prezentacji lub arkuszy kalkulacyjnych, opublikowanych przed dniem 23 września 2018 r., chyba że ich zawartość jest niezbędna do realizacji bieżących zadań podmiotu publicznego;</a:t>
            </a:r>
          </a:p>
          <a:p>
            <a:r>
              <a:rPr lang="pl-PL" dirty="0">
                <a:latin typeface="Arial" panose="020B0604020202020204" pitchFamily="34" charset="0"/>
                <a:cs typeface="Arial" panose="020B0604020202020204" pitchFamily="34" charset="0"/>
              </a:rPr>
              <a:t>4) map oraz map interaktywnych, w tym </a:t>
            </a:r>
            <a:r>
              <a:rPr lang="pl-PL" dirty="0" err="1">
                <a:latin typeface="Arial" panose="020B0604020202020204" pitchFamily="34" charset="0"/>
                <a:cs typeface="Arial" panose="020B0604020202020204" pitchFamily="34" charset="0"/>
              </a:rPr>
              <a:t>geoportali</a:t>
            </a:r>
            <a:r>
              <a:rPr lang="pl-PL" dirty="0">
                <a:latin typeface="Arial" panose="020B0604020202020204" pitchFamily="34" charset="0"/>
                <a:cs typeface="Arial" panose="020B0604020202020204" pitchFamily="34" charset="0"/>
              </a:rPr>
              <a:t>, pod warunkiem, że w przypadku map interaktywnych i </a:t>
            </a:r>
            <a:r>
              <a:rPr lang="pl-PL" dirty="0" err="1">
                <a:latin typeface="Arial" panose="020B0604020202020204" pitchFamily="34" charset="0"/>
                <a:cs typeface="Arial" panose="020B0604020202020204" pitchFamily="34" charset="0"/>
              </a:rPr>
              <a:t>geoportali</a:t>
            </a:r>
            <a:r>
              <a:rPr lang="pl-PL" dirty="0">
                <a:latin typeface="Arial" panose="020B0604020202020204" pitchFamily="34" charset="0"/>
                <a:cs typeface="Arial" panose="020B0604020202020204" pitchFamily="34" charset="0"/>
              </a:rPr>
              <a:t> przeznaczonych do zastosowań nawigacyjnych dane teleadresowe i położenie geograficzne prezentowane są w sposób dostępny cyfrowo;</a:t>
            </a:r>
          </a:p>
          <a:p>
            <a:endParaRPr lang="pl-PL" dirty="0"/>
          </a:p>
        </p:txBody>
      </p:sp>
    </p:spTree>
    <p:extLst>
      <p:ext uri="{BB962C8B-B14F-4D97-AF65-F5344CB8AC3E}">
        <p14:creationId xmlns:p14="http://schemas.microsoft.com/office/powerpoint/2010/main" val="272714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Ustawa o dostępności cyfrowej - Art. 3 C.D.</a:t>
            </a:r>
            <a:r>
              <a:rPr lang="pl-PL" dirty="0"/>
              <a:t/>
            </a:r>
            <a:br>
              <a:rPr lang="pl-PL" dirty="0"/>
            </a:br>
            <a:endParaRPr lang="pl-PL" dirty="0"/>
          </a:p>
        </p:txBody>
      </p:sp>
      <p:sp>
        <p:nvSpPr>
          <p:cNvPr id="3" name="Symbol zastępczy zawartości 2"/>
          <p:cNvSpPr>
            <a:spLocks noGrp="1"/>
          </p:cNvSpPr>
          <p:nvPr>
            <p:ph idx="1"/>
          </p:nvPr>
        </p:nvSpPr>
        <p:spPr>
          <a:xfrm>
            <a:off x="838200" y="1825625"/>
            <a:ext cx="10515600" cy="4585566"/>
          </a:xfrm>
        </p:spPr>
        <p:txBody>
          <a:bodyPr>
            <a:normAutofit fontScale="62500" lnSpcReduction="20000"/>
          </a:bodyPr>
          <a:lstStyle/>
          <a:p>
            <a:pPr marL="0" indent="0">
              <a:buNone/>
            </a:pPr>
            <a:r>
              <a:rPr lang="pl-PL" dirty="0">
                <a:latin typeface="Arial" panose="020B0604020202020204" pitchFamily="34" charset="0"/>
                <a:cs typeface="Arial" panose="020B0604020202020204" pitchFamily="34" charset="0"/>
              </a:rPr>
              <a:t>5) treści będących w posiadaniu podmiotu publicznego:</a:t>
            </a:r>
          </a:p>
          <a:p>
            <a:pPr marL="0" indent="0">
              <a:buNone/>
            </a:pPr>
            <a:r>
              <a:rPr lang="pl-PL" dirty="0">
                <a:latin typeface="Arial" panose="020B0604020202020204" pitchFamily="34" charset="0"/>
                <a:cs typeface="Arial" panose="020B0604020202020204" pitchFamily="34" charset="0"/>
              </a:rPr>
              <a:t>a)     które nie zostały przez niego lub na jego rzecz wytworzone albo przez niego nabyte, albo</a:t>
            </a:r>
          </a:p>
          <a:p>
            <a:pPr marL="0" indent="0">
              <a:buNone/>
            </a:pPr>
            <a:r>
              <a:rPr lang="pl-PL" dirty="0">
                <a:latin typeface="Arial" panose="020B0604020202020204" pitchFamily="34" charset="0"/>
                <a:cs typeface="Arial" panose="020B0604020202020204" pitchFamily="34" charset="0"/>
              </a:rPr>
              <a:t>b)     których dostosowanie do wymagań dostępności cyfrowej wymaga modyfikacji, do której ten podmiot publiczny nie jest uprawniony;</a:t>
            </a:r>
          </a:p>
          <a:p>
            <a:pPr marL="0" indent="0">
              <a:buNone/>
            </a:pPr>
            <a:r>
              <a:rPr lang="pl-PL" dirty="0">
                <a:latin typeface="Arial" panose="020B0604020202020204" pitchFamily="34" charset="0"/>
                <a:cs typeface="Arial" panose="020B0604020202020204" pitchFamily="34" charset="0"/>
              </a:rPr>
              <a:t>6) treści prezentowanych w intranecie lub ekstranecie, opublikowanych przed dniem 23 września 2019 r. i niepoddawanych od tego czasu przebudowom i zmianom polegającym, w szczególności na zmianie wyglądu lub struktury prezentowanych informacji albo zmianie sposobu publikowania informacji;</a:t>
            </a:r>
          </a:p>
          <a:p>
            <a:pPr marL="0" indent="0">
              <a:buNone/>
            </a:pPr>
            <a:r>
              <a:rPr lang="pl-PL" dirty="0">
                <a:latin typeface="Arial" panose="020B0604020202020204" pitchFamily="34" charset="0"/>
                <a:cs typeface="Arial" panose="020B0604020202020204" pitchFamily="34" charset="0"/>
              </a:rPr>
              <a:t>7) treści prezentujących dzieła sztuki i zabytki, materiały archiwalne, muzealia lub materiały biblioteczne, których nie można przedstawić w sposób dostępny cyfrowo, gdyż utworzenie dostępnej cyfrowo prezentacji:</a:t>
            </a:r>
          </a:p>
          <a:p>
            <a:pPr marL="0" indent="0">
              <a:buNone/>
            </a:pPr>
            <a:r>
              <a:rPr lang="pl-PL" dirty="0">
                <a:latin typeface="Arial" panose="020B0604020202020204" pitchFamily="34" charset="0"/>
                <a:cs typeface="Arial" panose="020B0604020202020204" pitchFamily="34" charset="0"/>
              </a:rPr>
              <a:t>a) wiązałoby się z utratą autentyczności powielanego elementu lub</a:t>
            </a:r>
          </a:p>
          <a:p>
            <a:pPr marL="0" indent="0">
              <a:buNone/>
            </a:pPr>
            <a:r>
              <a:rPr lang="pl-PL" dirty="0">
                <a:latin typeface="Arial" panose="020B0604020202020204" pitchFamily="34" charset="0"/>
                <a:cs typeface="Arial" panose="020B0604020202020204" pitchFamily="34" charset="0"/>
              </a:rPr>
              <a:t>b) nie jest możliwe z przyczyn technicznych, lub</a:t>
            </a:r>
          </a:p>
          <a:p>
            <a:pPr marL="0" indent="0">
              <a:buNone/>
            </a:pPr>
            <a:r>
              <a:rPr lang="pl-PL" dirty="0">
                <a:latin typeface="Arial" panose="020B0604020202020204" pitchFamily="34" charset="0"/>
                <a:cs typeface="Arial" panose="020B0604020202020204" pitchFamily="34" charset="0"/>
              </a:rPr>
              <a:t>c) wiązałoby się z poniesieniem nadmiernych kosztów;</a:t>
            </a:r>
          </a:p>
          <a:p>
            <a:pPr marL="0" indent="0">
              <a:buNone/>
            </a:pPr>
            <a:r>
              <a:rPr lang="pl-PL" dirty="0">
                <a:latin typeface="Arial" panose="020B0604020202020204" pitchFamily="34" charset="0"/>
                <a:cs typeface="Arial" panose="020B0604020202020204" pitchFamily="34" charset="0"/>
              </a:rPr>
              <a:t>8) treści niewykorzystywanych do realizacji bieżących zadań podmiotu publicznego oraz nieuaktualnianych lub niepoddawanych po dniu 23 września 2019 r. przebudowom i zmianom polegającym w szczególności na zmianie wyglądu lub struktury prezentowanych informacji albo na zmianie sposobu publikowania informacji.</a:t>
            </a:r>
          </a:p>
          <a:p>
            <a:endParaRPr lang="pl-PL" dirty="0"/>
          </a:p>
        </p:txBody>
      </p:sp>
    </p:spTree>
    <p:extLst>
      <p:ext uri="{BB962C8B-B14F-4D97-AF65-F5344CB8AC3E}">
        <p14:creationId xmlns:p14="http://schemas.microsoft.com/office/powerpoint/2010/main" val="2474499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552162"/>
            <a:ext cx="10515600" cy="1325563"/>
          </a:xfrm>
        </p:spPr>
        <p:txBody>
          <a:bodyPr>
            <a:normAutofit fontScale="90000"/>
          </a:bodyPr>
          <a:lstStyle/>
          <a:p>
            <a:pPr algn="ctr"/>
            <a:r>
              <a:rPr lang="pl-PL" dirty="0">
                <a:latin typeface="Arial" panose="020B0604020202020204" pitchFamily="34" charset="0"/>
                <a:cs typeface="Arial" panose="020B0604020202020204" pitchFamily="34" charset="0"/>
              </a:rPr>
              <a:t>Załącznik do ustawy z dn. 4 kwietnia 2019 r.</a:t>
            </a:r>
            <a:r>
              <a:rPr lang="pl-PL" dirty="0"/>
              <a:t/>
            </a:r>
            <a:br>
              <a:rPr lang="pl-PL" dirty="0"/>
            </a:br>
            <a:endParaRPr lang="pl-PL" dirty="0"/>
          </a:p>
        </p:txBody>
      </p:sp>
      <p:sp>
        <p:nvSpPr>
          <p:cNvPr id="3" name="Symbol zastępczy zawartości 2"/>
          <p:cNvSpPr>
            <a:spLocks noGrp="1"/>
          </p:cNvSpPr>
          <p:nvPr>
            <p:ph idx="1"/>
          </p:nvPr>
        </p:nvSpPr>
        <p:spPr>
          <a:xfrm>
            <a:off x="838200" y="2646507"/>
            <a:ext cx="10515600" cy="4351338"/>
          </a:xfrm>
        </p:spPr>
        <p:txBody>
          <a:bodyPr/>
          <a:lstStyle/>
          <a:p>
            <a:r>
              <a:rPr lang="pl-PL" dirty="0">
                <a:latin typeface="Arial" panose="020B0604020202020204" pitchFamily="34" charset="0"/>
                <a:cs typeface="Arial" panose="020B0604020202020204" pitchFamily="34" charset="0"/>
              </a:rPr>
              <a:t>Wytyczne dla Dostępności Treści Internetowych 2.1</a:t>
            </a:r>
          </a:p>
          <a:p>
            <a:r>
              <a:rPr lang="pl-PL" dirty="0">
                <a:latin typeface="Arial" panose="020B0604020202020204" pitchFamily="34" charset="0"/>
                <a:cs typeface="Arial" panose="020B0604020202020204" pitchFamily="34" charset="0"/>
              </a:rPr>
              <a:t>Web Content Accessibility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 2.1 </a:t>
            </a:r>
          </a:p>
          <a:p>
            <a:r>
              <a:rPr lang="pl-PL" dirty="0">
                <a:latin typeface="Arial" panose="020B0604020202020204" pitchFamily="34" charset="0"/>
                <a:cs typeface="Arial" panose="020B0604020202020204" pitchFamily="34" charset="0"/>
              </a:rPr>
              <a:t>Norma EN 301 549 V2.1.2</a:t>
            </a:r>
          </a:p>
          <a:p>
            <a:r>
              <a:rPr lang="pl-PL" dirty="0">
                <a:latin typeface="Arial" panose="020B0604020202020204" pitchFamily="34" charset="0"/>
                <a:cs typeface="Arial" panose="020B0604020202020204" pitchFamily="34" charset="0"/>
              </a:rPr>
              <a:t>WCAG 2.1 poziom AA</a:t>
            </a:r>
          </a:p>
          <a:p>
            <a:pPr marL="0" indent="0">
              <a:buNone/>
            </a:pPr>
            <a:r>
              <a:rPr lang="pl-PL" dirty="0">
                <a:latin typeface="Arial" panose="020B0604020202020204" pitchFamily="34" charset="0"/>
                <a:cs typeface="Arial" panose="020B0604020202020204" pitchFamily="34" charset="0"/>
              </a:rPr>
              <a:t>http://orka.sejm.gov.pl/proc8.nsf/ustawy/3119_u.htm</a:t>
            </a:r>
          </a:p>
          <a:p>
            <a:endParaRPr lang="pl-PL" dirty="0"/>
          </a:p>
        </p:txBody>
      </p:sp>
    </p:spTree>
    <p:extLst>
      <p:ext uri="{BB962C8B-B14F-4D97-AF65-F5344CB8AC3E}">
        <p14:creationId xmlns:p14="http://schemas.microsoft.com/office/powerpoint/2010/main" val="965828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Jak zamawiać?</a:t>
            </a:r>
            <a:r>
              <a:rPr lang="pl-PL" dirty="0"/>
              <a:t/>
            </a:r>
            <a:br>
              <a:rPr lang="pl-PL" dirty="0"/>
            </a:b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a:t>W specyfikacji istotnych warunków zamówienia lub w zamówieniu należy uwzględnić następujące oczekiwania: </a:t>
            </a:r>
          </a:p>
          <a:p>
            <a:pPr marL="0" indent="0">
              <a:buNone/>
            </a:pPr>
            <a:r>
              <a:rPr lang="pl-PL" dirty="0"/>
              <a:t>• spełnienia wymogów ustawy o dostępności cyfrowej stron internetowych i aplikacji mobilnych, </a:t>
            </a:r>
          </a:p>
          <a:p>
            <a:pPr marL="0" indent="0">
              <a:buNone/>
            </a:pPr>
            <a:r>
              <a:rPr lang="pl-PL" dirty="0"/>
              <a:t>• dostępności dla użytkowników z niepełnosprawnościami, </a:t>
            </a:r>
          </a:p>
          <a:p>
            <a:pPr marL="0" indent="0">
              <a:buNone/>
            </a:pPr>
            <a:r>
              <a:rPr lang="pl-PL" dirty="0"/>
              <a:t>• zgodności ze specyfikacjami technicznymi; ,</a:t>
            </a:r>
          </a:p>
          <a:p>
            <a:pPr marL="0" indent="0">
              <a:buNone/>
            </a:pPr>
            <a:r>
              <a:rPr lang="pl-PL" dirty="0"/>
              <a:t>• audyt dostępności cyfrowej wykonany przez trzecią firmę - poprzedzający odbiór zamówionych produktów,</a:t>
            </a:r>
          </a:p>
          <a:p>
            <a:pPr marL="0" indent="0">
              <a:buNone/>
            </a:pPr>
            <a:r>
              <a:rPr lang="pl-PL" dirty="0"/>
              <a:t>• Mapa Dostępności - Proces tworzenia dostępnego serwisu internetowego zgodnego z WCAG;</a:t>
            </a:r>
          </a:p>
          <a:p>
            <a:endParaRPr lang="pl-PL" dirty="0"/>
          </a:p>
        </p:txBody>
      </p:sp>
    </p:spTree>
    <p:extLst>
      <p:ext uri="{BB962C8B-B14F-4D97-AF65-F5344CB8AC3E}">
        <p14:creationId xmlns:p14="http://schemas.microsoft.com/office/powerpoint/2010/main" val="2475946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Międzynarodowy standard dostępności </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Powszechnie uznanym międzynarodowym standardem dostępności stron internetowych jest Web Content Accessibility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 (WCAG)</a:t>
            </a:r>
          </a:p>
          <a:p>
            <a:endParaRPr lang="pl-PL" dirty="0"/>
          </a:p>
        </p:txBody>
      </p:sp>
    </p:spTree>
    <p:extLst>
      <p:ext uri="{BB962C8B-B14F-4D97-AF65-F5344CB8AC3E}">
        <p14:creationId xmlns:p14="http://schemas.microsoft.com/office/powerpoint/2010/main" val="217175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Inne standardy dostępności</a:t>
            </a:r>
          </a:p>
        </p:txBody>
      </p:sp>
      <p:sp>
        <p:nvSpPr>
          <p:cNvPr id="3" name="Symbol zastępczy zawartości 2"/>
          <p:cNvSpPr>
            <a:spLocks noGrp="1"/>
          </p:cNvSpPr>
          <p:nvPr>
            <p:ph idx="1"/>
          </p:nvPr>
        </p:nvSpPr>
        <p:spPr/>
        <p:txBody>
          <a:bodyPr>
            <a:normAutofit lnSpcReduction="10000"/>
          </a:bodyPr>
          <a:lstStyle/>
          <a:p>
            <a:pPr marL="0" indent="0">
              <a:buNone/>
            </a:pPr>
            <a:r>
              <a:rPr lang="pl-PL" dirty="0">
                <a:latin typeface="Arial" panose="020B0604020202020204" pitchFamily="34" charset="0"/>
                <a:cs typeface="Arial" panose="020B0604020202020204" pitchFamily="34" charset="0"/>
              </a:rPr>
              <a:t>• WCAG 2.0 — W3C Web Content Accessibility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a:t>
            </a:r>
          </a:p>
          <a:p>
            <a:pPr marL="0" indent="0">
              <a:buNone/>
            </a:pPr>
            <a:r>
              <a:rPr lang="pl-PL" dirty="0">
                <a:latin typeface="Arial" panose="020B0604020202020204" pitchFamily="34" charset="0"/>
                <a:cs typeface="Arial" panose="020B0604020202020204" pitchFamily="34" charset="0"/>
              </a:rPr>
              <a:t>• BITV, German </a:t>
            </a:r>
            <a:r>
              <a:rPr lang="pl-PL" dirty="0" err="1">
                <a:latin typeface="Arial" panose="020B0604020202020204" pitchFamily="34" charset="0"/>
                <a:cs typeface="Arial" panose="020B0604020202020204" pitchFamily="34" charset="0"/>
              </a:rPr>
              <a:t>government</a:t>
            </a:r>
            <a:r>
              <a:rPr lang="pl-PL" dirty="0">
                <a:latin typeface="Arial" panose="020B0604020202020204" pitchFamily="34" charset="0"/>
                <a:cs typeface="Arial" panose="020B0604020202020204" pitchFamily="34" charset="0"/>
              </a:rPr>
              <a:t> standard,</a:t>
            </a:r>
          </a:p>
          <a:p>
            <a:pPr marL="0" indent="0">
              <a:buNone/>
            </a:pPr>
            <a:r>
              <a:rPr lang="pl-PL" dirty="0">
                <a:latin typeface="Arial" panose="020B0604020202020204" pitchFamily="34" charset="0"/>
                <a:cs typeface="Arial" panose="020B0604020202020204" pitchFamily="34" charset="0"/>
              </a:rPr>
              <a:t>• RGAA, French </a:t>
            </a:r>
            <a:r>
              <a:rPr lang="pl-PL" dirty="0" err="1">
                <a:latin typeface="Arial" panose="020B0604020202020204" pitchFamily="34" charset="0"/>
                <a:cs typeface="Arial" panose="020B0604020202020204" pitchFamily="34" charset="0"/>
              </a:rPr>
              <a:t>government</a:t>
            </a:r>
            <a:r>
              <a:rPr lang="pl-PL" dirty="0">
                <a:latin typeface="Arial" panose="020B0604020202020204" pitchFamily="34" charset="0"/>
                <a:cs typeface="Arial" panose="020B0604020202020204" pitchFamily="34" charset="0"/>
              </a:rPr>
              <a:t> standard,</a:t>
            </a:r>
          </a:p>
          <a:p>
            <a:pPr marL="0" indent="0">
              <a:buNone/>
            </a:pPr>
            <a:r>
              <a:rPr lang="pl-PL" dirty="0">
                <a:latin typeface="Arial" panose="020B0604020202020204" pitchFamily="34" charset="0"/>
                <a:cs typeface="Arial" panose="020B0604020202020204" pitchFamily="34" charset="0"/>
              </a:rPr>
              <a:t>• JIS, </a:t>
            </a:r>
            <a:r>
              <a:rPr lang="pl-PL" dirty="0" err="1">
                <a:latin typeface="Arial" panose="020B0604020202020204" pitchFamily="34" charset="0"/>
                <a:cs typeface="Arial" panose="020B0604020202020204" pitchFamily="34" charset="0"/>
              </a:rPr>
              <a:t>Japanese</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industry</a:t>
            </a:r>
            <a:r>
              <a:rPr lang="pl-PL" dirty="0">
                <a:latin typeface="Arial" panose="020B0604020202020204" pitchFamily="34" charset="0"/>
                <a:cs typeface="Arial" panose="020B0604020202020204" pitchFamily="34" charset="0"/>
              </a:rPr>
              <a:t> standard,</a:t>
            </a:r>
          </a:p>
          <a:p>
            <a:pPr marL="0" indent="0">
              <a:buNone/>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AccessiWeb</a:t>
            </a:r>
            <a:r>
              <a:rPr lang="pl-PL" dirty="0">
                <a:latin typeface="Arial" panose="020B0604020202020204" pitchFamily="34" charset="0"/>
                <a:cs typeface="Arial" panose="020B0604020202020204" pitchFamily="34" charset="0"/>
              </a:rPr>
              <a:t>,</a:t>
            </a:r>
          </a:p>
          <a:p>
            <a:pPr marL="0" indent="0">
              <a:buNone/>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Irish</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National</a:t>
            </a:r>
            <a:r>
              <a:rPr lang="pl-PL" dirty="0">
                <a:latin typeface="Arial" panose="020B0604020202020204" pitchFamily="34" charset="0"/>
                <a:cs typeface="Arial" panose="020B0604020202020204" pitchFamily="34" charset="0"/>
              </a:rPr>
              <a:t> IT Accessibility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a:t>
            </a:r>
          </a:p>
          <a:p>
            <a:pPr marL="0" indent="0">
              <a:buNone/>
            </a:pPr>
            <a:r>
              <a:rPr lang="pl-PL" dirty="0">
                <a:latin typeface="Arial" panose="020B0604020202020204" pitchFamily="34" charset="0"/>
                <a:cs typeface="Arial" panose="020B0604020202020204" pitchFamily="34" charset="0"/>
              </a:rPr>
              <a:t>• MAAG 1.0 - Korea </a:t>
            </a:r>
            <a:r>
              <a:rPr lang="pl-PL" dirty="0" err="1">
                <a:latin typeface="Arial" panose="020B0604020202020204" pitchFamily="34" charset="0"/>
                <a:cs typeface="Arial" panose="020B0604020202020204" pitchFamily="34" charset="0"/>
              </a:rPr>
              <a:t>government</a:t>
            </a:r>
            <a:r>
              <a:rPr lang="pl-PL" dirty="0">
                <a:latin typeface="Arial" panose="020B0604020202020204" pitchFamily="34" charset="0"/>
                <a:cs typeface="Arial" panose="020B0604020202020204" pitchFamily="34" charset="0"/>
              </a:rPr>
              <a:t> standard,</a:t>
            </a:r>
          </a:p>
          <a:p>
            <a:pPr marL="0" indent="0">
              <a:buNone/>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Section</a:t>
            </a:r>
            <a:r>
              <a:rPr lang="pl-PL" dirty="0">
                <a:latin typeface="Arial" panose="020B0604020202020204" pitchFamily="34" charset="0"/>
                <a:cs typeface="Arial" panose="020B0604020202020204" pitchFamily="34" charset="0"/>
              </a:rPr>
              <a:t> 508, US federal </a:t>
            </a:r>
            <a:r>
              <a:rPr lang="pl-PL" dirty="0" err="1">
                <a:latin typeface="Arial" panose="020B0604020202020204" pitchFamily="34" charset="0"/>
                <a:cs typeface="Arial" panose="020B0604020202020204" pitchFamily="34" charset="0"/>
              </a:rPr>
              <a:t>procurement</a:t>
            </a:r>
            <a:r>
              <a:rPr lang="pl-PL" dirty="0">
                <a:latin typeface="Arial" panose="020B0604020202020204" pitchFamily="34" charset="0"/>
                <a:cs typeface="Arial" panose="020B0604020202020204" pitchFamily="34" charset="0"/>
              </a:rPr>
              <a:t> standard,</a:t>
            </a:r>
          </a:p>
          <a:p>
            <a:pPr marL="0" indent="0">
              <a:buNone/>
            </a:pPr>
            <a:r>
              <a:rPr lang="pl-PL" dirty="0">
                <a:latin typeface="Arial" panose="020B0604020202020204" pitchFamily="34" charset="0"/>
                <a:cs typeface="Arial" panose="020B0604020202020204" pitchFamily="34" charset="0"/>
              </a:rPr>
              <a:t>• Stanca </a:t>
            </a:r>
            <a:r>
              <a:rPr lang="pl-PL" dirty="0" err="1">
                <a:latin typeface="Arial" panose="020B0604020202020204" pitchFamily="34" charset="0"/>
                <a:cs typeface="Arial" panose="020B0604020202020204" pitchFamily="34" charset="0"/>
              </a:rPr>
              <a:t>Act</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Italian</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accessibility</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legislation</a:t>
            </a:r>
            <a:r>
              <a:rPr lang="pl-PL" dirty="0">
                <a:latin typeface="Arial" panose="020B0604020202020204" pitchFamily="34" charset="0"/>
                <a:cs typeface="Arial" panose="020B0604020202020204" pitchFamily="34" charset="0"/>
              </a:rPr>
              <a:t>;</a:t>
            </a:r>
          </a:p>
          <a:p>
            <a:endParaRPr lang="pl-PL" dirty="0"/>
          </a:p>
        </p:txBody>
      </p:sp>
    </p:spTree>
    <p:extLst>
      <p:ext uri="{BB962C8B-B14F-4D97-AF65-F5344CB8AC3E}">
        <p14:creationId xmlns:p14="http://schemas.microsoft.com/office/powerpoint/2010/main" val="3510619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WCAG co to takiego?</a:t>
            </a:r>
          </a:p>
        </p:txBody>
      </p:sp>
      <p:sp>
        <p:nvSpPr>
          <p:cNvPr id="3" name="Symbol zastępczy zawartości 2"/>
          <p:cNvSpPr>
            <a:spLocks noGrp="1"/>
          </p:cNvSpPr>
          <p:nvPr>
            <p:ph idx="1"/>
          </p:nvPr>
        </p:nvSpPr>
        <p:spPr>
          <a:xfrm>
            <a:off x="838200" y="2989407"/>
            <a:ext cx="10515600" cy="4351338"/>
          </a:xfrm>
        </p:spPr>
        <p:txBody>
          <a:bodyPr/>
          <a:lstStyle/>
          <a:p>
            <a:pPr marL="0" indent="0">
              <a:buNone/>
            </a:pPr>
            <a:r>
              <a:rPr lang="pl-PL" dirty="0">
                <a:latin typeface="Arial" panose="020B0604020202020204" pitchFamily="34" charset="0"/>
                <a:cs typeface="Arial" panose="020B0604020202020204" pitchFamily="34" charset="0"/>
              </a:rPr>
              <a:t>Web Content Accessibility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 jest specyfikacją opracowaną przez World </a:t>
            </a:r>
            <a:r>
              <a:rPr lang="pl-PL" dirty="0" err="1">
                <a:latin typeface="Arial" panose="020B0604020202020204" pitchFamily="34" charset="0"/>
                <a:cs typeface="Arial" panose="020B0604020202020204" pitchFamily="34" charset="0"/>
              </a:rPr>
              <a:t>Wide</a:t>
            </a:r>
            <a:r>
              <a:rPr lang="pl-PL" dirty="0">
                <a:latin typeface="Arial" panose="020B0604020202020204" pitchFamily="34" charset="0"/>
                <a:cs typeface="Arial" panose="020B0604020202020204" pitchFamily="34" charset="0"/>
              </a:rPr>
              <a:t> Web </a:t>
            </a:r>
            <a:r>
              <a:rPr lang="pl-PL" dirty="0" err="1">
                <a:latin typeface="Arial" panose="020B0604020202020204" pitchFamily="34" charset="0"/>
                <a:cs typeface="Arial" panose="020B0604020202020204" pitchFamily="34" charset="0"/>
              </a:rPr>
              <a:t>Consortium</a:t>
            </a:r>
            <a:r>
              <a:rPr lang="pl-PL" dirty="0">
                <a:latin typeface="Arial" panose="020B0604020202020204" pitchFamily="34" charset="0"/>
                <a:cs typeface="Arial" panose="020B0604020202020204" pitchFamily="34" charset="0"/>
              </a:rPr>
              <a:t>. W3C odpowiada za takie technologie jak HTML, CSS, XML, SVG i wiele innych. WCAG jest dokumentem oderwanym od konkretnej technologii, a jego celem jest pokazanie co zrobić, a nie jak zrobić. </a:t>
            </a:r>
          </a:p>
          <a:p>
            <a:endParaRPr lang="pl-PL" dirty="0"/>
          </a:p>
        </p:txBody>
      </p:sp>
    </p:spTree>
    <p:extLst>
      <p:ext uri="{BB962C8B-B14F-4D97-AF65-F5344CB8AC3E}">
        <p14:creationId xmlns:p14="http://schemas.microsoft.com/office/powerpoint/2010/main" val="400233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Źródła WCAG</a:t>
            </a:r>
            <a:r>
              <a:rPr lang="pl-PL" dirty="0"/>
              <a:t/>
            </a:r>
            <a:br>
              <a:rPr lang="pl-PL" dirty="0"/>
            </a:br>
            <a:endParaRPr lang="pl-PL" dirty="0"/>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 Wersja oryginalna WCAG 2.0: </a:t>
            </a:r>
          </a:p>
          <a:p>
            <a:pPr marL="0" indent="0">
              <a:buNone/>
            </a:pPr>
            <a:r>
              <a:rPr lang="pl-PL" dirty="0">
                <a:latin typeface="Arial" panose="020B0604020202020204" pitchFamily="34" charset="0"/>
                <a:cs typeface="Arial" panose="020B0604020202020204" pitchFamily="34" charset="0"/>
              </a:rPr>
              <a:t>http://www.w3.org/TR/WCAG20/ </a:t>
            </a:r>
            <a:endParaRPr lang="pl-PL" dirty="0" smtClean="0">
              <a:latin typeface="Arial" panose="020B0604020202020204" pitchFamily="34" charset="0"/>
              <a:cs typeface="Arial" panose="020B0604020202020204" pitchFamily="34" charset="0"/>
            </a:endParaRPr>
          </a:p>
          <a:p>
            <a:pPr marL="0" indent="0">
              <a:buNone/>
            </a:pPr>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 Polskie tłumaczenie WCAG 2.0: </a:t>
            </a:r>
          </a:p>
          <a:p>
            <a:pPr marL="0" indent="0">
              <a:buNone/>
            </a:pPr>
            <a:r>
              <a:rPr lang="pl-PL" dirty="0">
                <a:latin typeface="Arial" panose="020B0604020202020204" pitchFamily="34" charset="0"/>
                <a:cs typeface="Arial" panose="020B0604020202020204" pitchFamily="34" charset="0"/>
              </a:rPr>
              <a:t>http://fdc.org.pl/wcag2/ </a:t>
            </a:r>
            <a:endParaRPr lang="pl-PL" dirty="0" smtClean="0">
              <a:latin typeface="Arial" panose="020B0604020202020204" pitchFamily="34" charset="0"/>
              <a:cs typeface="Arial" panose="020B0604020202020204" pitchFamily="34" charset="0"/>
            </a:endParaRPr>
          </a:p>
          <a:p>
            <a:pPr marL="0" indent="0">
              <a:buNone/>
            </a:pPr>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 Wersja oryginalna WCAG 2.1:</a:t>
            </a:r>
          </a:p>
          <a:p>
            <a:pPr marL="0" indent="0">
              <a:buNone/>
            </a:pPr>
            <a:r>
              <a:rPr lang="pl-PL" dirty="0">
                <a:latin typeface="Arial" panose="020B0604020202020204" pitchFamily="34" charset="0"/>
                <a:cs typeface="Arial" panose="020B0604020202020204" pitchFamily="34" charset="0"/>
              </a:rPr>
              <a:t>https://www.w3.org/TR/WCAG21/</a:t>
            </a:r>
          </a:p>
          <a:p>
            <a:endParaRPr lang="pl-PL" dirty="0"/>
          </a:p>
        </p:txBody>
      </p:sp>
    </p:spTree>
    <p:extLst>
      <p:ext uri="{BB962C8B-B14F-4D97-AF65-F5344CB8AC3E}">
        <p14:creationId xmlns:p14="http://schemas.microsoft.com/office/powerpoint/2010/main" val="33013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Dwanaście wytycznych</a:t>
            </a:r>
            <a:r>
              <a:rPr lang="pl-PL" dirty="0"/>
              <a:t/>
            </a:r>
            <a:br>
              <a:rPr lang="pl-PL" dirty="0"/>
            </a:br>
            <a:endParaRPr lang="pl-PL" dirty="0"/>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Na dostępność opisaną w WCAG 2.0 składa się dwanaście wytycznych (ang. </a:t>
            </a:r>
            <a:r>
              <a:rPr lang="pl-PL" dirty="0" err="1">
                <a:latin typeface="Arial" panose="020B0604020202020204" pitchFamily="34" charset="0"/>
                <a:cs typeface="Arial" panose="020B0604020202020204" pitchFamily="34" charset="0"/>
              </a:rPr>
              <a:t>Guidelines</a:t>
            </a:r>
            <a:r>
              <a:rPr lang="pl-PL" dirty="0">
                <a:latin typeface="Arial" panose="020B0604020202020204" pitchFamily="34" charset="0"/>
                <a:cs typeface="Arial" panose="020B0604020202020204" pitchFamily="34" charset="0"/>
              </a:rPr>
              <a:t> (G)) pogrupowanych w czterech podstawowych zasadach: </a:t>
            </a:r>
          </a:p>
          <a:p>
            <a:pPr marL="0" indent="0">
              <a:buNone/>
            </a:pPr>
            <a:r>
              <a:rPr lang="pl-PL" dirty="0">
                <a:latin typeface="Arial" panose="020B0604020202020204" pitchFamily="34" charset="0"/>
                <a:cs typeface="Arial" panose="020B0604020202020204" pitchFamily="34" charset="0"/>
              </a:rPr>
              <a:t>• Postrzegalność, </a:t>
            </a:r>
          </a:p>
          <a:p>
            <a:pPr marL="0" indent="0">
              <a:buNone/>
            </a:pPr>
            <a:r>
              <a:rPr lang="pl-PL" dirty="0">
                <a:latin typeface="Arial" panose="020B0604020202020204" pitchFamily="34" charset="0"/>
                <a:cs typeface="Arial" panose="020B0604020202020204" pitchFamily="34" charset="0"/>
              </a:rPr>
              <a:t>• Funkcjonalność, </a:t>
            </a:r>
          </a:p>
          <a:p>
            <a:pPr marL="0" indent="0">
              <a:buNone/>
            </a:pPr>
            <a:r>
              <a:rPr lang="pl-PL" dirty="0">
                <a:latin typeface="Arial" panose="020B0604020202020204" pitchFamily="34" charset="0"/>
                <a:cs typeface="Arial" panose="020B0604020202020204" pitchFamily="34" charset="0"/>
              </a:rPr>
              <a:t>• Zrozumiałość, </a:t>
            </a:r>
          </a:p>
          <a:p>
            <a:pPr marL="0" indent="0">
              <a:buNone/>
            </a:pPr>
            <a:r>
              <a:rPr lang="pl-PL" dirty="0">
                <a:latin typeface="Arial" panose="020B0604020202020204" pitchFamily="34" charset="0"/>
                <a:cs typeface="Arial" panose="020B0604020202020204" pitchFamily="34" charset="0"/>
              </a:rPr>
              <a:t>• Solidność.</a:t>
            </a:r>
          </a:p>
          <a:p>
            <a:pPr marL="0" indent="0">
              <a:buNone/>
            </a:pPr>
            <a:r>
              <a:rPr lang="pl-PL" dirty="0"/>
              <a:t> </a:t>
            </a:r>
          </a:p>
          <a:p>
            <a:endParaRPr lang="pl-PL" dirty="0"/>
          </a:p>
        </p:txBody>
      </p:sp>
    </p:spTree>
    <p:extLst>
      <p:ext uri="{BB962C8B-B14F-4D97-AF65-F5344CB8AC3E}">
        <p14:creationId xmlns:p14="http://schemas.microsoft.com/office/powerpoint/2010/main" val="2875301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9208" y="1029420"/>
            <a:ext cx="10515600" cy="850611"/>
          </a:xfrm>
        </p:spPr>
        <p:txBody>
          <a:bodyPr>
            <a:normAutofit fontScale="90000"/>
          </a:bodyPr>
          <a:lstStyle/>
          <a:p>
            <a:pPr algn="ctr"/>
            <a:r>
              <a:rPr lang="pl-PL" dirty="0"/>
              <a:t> </a:t>
            </a:r>
            <a:r>
              <a:rPr lang="pl-PL" dirty="0" smtClean="0">
                <a:latin typeface="Arial" panose="020B0604020202020204" pitchFamily="34" charset="0"/>
                <a:cs typeface="Arial" panose="020B0604020202020204" pitchFamily="34" charset="0"/>
              </a:rPr>
              <a:t>Informacja</a:t>
            </a:r>
            <a:r>
              <a:rPr lang="pl-PL" dirty="0"/>
              <a:t/>
            </a:r>
            <a:br>
              <a:rPr lang="pl-PL" dirty="0"/>
            </a:br>
            <a:endParaRPr lang="pl-PL" dirty="0"/>
          </a:p>
        </p:txBody>
      </p:sp>
      <p:sp>
        <p:nvSpPr>
          <p:cNvPr id="3" name="Symbol zastępczy zawartości 2"/>
          <p:cNvSpPr>
            <a:spLocks noGrp="1"/>
          </p:cNvSpPr>
          <p:nvPr>
            <p:ph idx="1"/>
          </p:nvPr>
        </p:nvSpPr>
        <p:spPr>
          <a:xfrm>
            <a:off x="703118" y="1454726"/>
            <a:ext cx="10515600" cy="3298681"/>
          </a:xfrm>
        </p:spPr>
        <p:txBody>
          <a:bodyPr/>
          <a:lstStyle/>
          <a:p>
            <a:pPr marL="0" indent="0" algn="ctr">
              <a:buNone/>
            </a:pPr>
            <a:endParaRPr lang="pl-PL" dirty="0" smtClean="0"/>
          </a:p>
          <a:p>
            <a:pPr marL="0" indent="0" algn="ctr">
              <a:buNone/>
            </a:pPr>
            <a:endParaRPr lang="pl-PL" dirty="0"/>
          </a:p>
          <a:p>
            <a:pPr marL="0" indent="0" algn="ctr">
              <a:buNone/>
            </a:pPr>
            <a:endParaRPr lang="pl-PL" dirty="0" smtClean="0"/>
          </a:p>
          <a:p>
            <a:pPr marL="0" indent="0" algn="ctr">
              <a:buNone/>
            </a:pPr>
            <a:endParaRPr lang="pl-PL" dirty="0"/>
          </a:p>
          <a:p>
            <a:pPr marL="0" indent="0" algn="ctr">
              <a:buNone/>
            </a:pPr>
            <a:r>
              <a:rPr lang="pl-PL" dirty="0" smtClean="0">
                <a:latin typeface="Arial" panose="020B0604020202020204" pitchFamily="34" charset="0"/>
                <a:cs typeface="Arial" panose="020B0604020202020204" pitchFamily="34" charset="0"/>
              </a:rPr>
              <a:t>Po </a:t>
            </a:r>
            <a:r>
              <a:rPr lang="pl-PL" dirty="0">
                <a:latin typeface="Arial" panose="020B0604020202020204" pitchFamily="34" charset="0"/>
                <a:cs typeface="Arial" panose="020B0604020202020204" pitchFamily="34" charset="0"/>
              </a:rPr>
              <a:t>co tworzymy informację?</a:t>
            </a:r>
          </a:p>
          <a:p>
            <a:endParaRPr lang="pl-PL" dirty="0"/>
          </a:p>
        </p:txBody>
      </p:sp>
    </p:spTree>
    <p:extLst>
      <p:ext uri="{BB962C8B-B14F-4D97-AF65-F5344CB8AC3E}">
        <p14:creationId xmlns:p14="http://schemas.microsoft.com/office/powerpoint/2010/main" val="1747576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Kryteria sukcesu</a:t>
            </a:r>
            <a:r>
              <a:rPr lang="pl-PL" dirty="0"/>
              <a:t/>
            </a:r>
            <a:br>
              <a:rPr lang="pl-PL" dirty="0"/>
            </a:br>
            <a:endParaRPr lang="pl-PL" dirty="0"/>
          </a:p>
        </p:txBody>
      </p:sp>
      <p:sp>
        <p:nvSpPr>
          <p:cNvPr id="3" name="Symbol zastępczy zawartości 2"/>
          <p:cNvSpPr>
            <a:spLocks noGrp="1"/>
          </p:cNvSpPr>
          <p:nvPr>
            <p:ph idx="1"/>
          </p:nvPr>
        </p:nvSpPr>
        <p:spPr>
          <a:xfrm>
            <a:off x="838200" y="2937453"/>
            <a:ext cx="10515600" cy="4351338"/>
          </a:xfrm>
        </p:spPr>
        <p:txBody>
          <a:bodyPr/>
          <a:lstStyle/>
          <a:p>
            <a:pPr marL="0" indent="0">
              <a:buNone/>
            </a:pPr>
            <a:r>
              <a:rPr lang="pl-PL" dirty="0">
                <a:latin typeface="Arial" panose="020B0604020202020204" pitchFamily="34" charset="0"/>
                <a:cs typeface="Arial" panose="020B0604020202020204" pitchFamily="34" charset="0"/>
              </a:rPr>
              <a:t>W każdej wytycznej zawarte są kryteria sukcesu (ang. </a:t>
            </a:r>
            <a:r>
              <a:rPr lang="pl-PL" dirty="0" err="1">
                <a:latin typeface="Arial" panose="020B0604020202020204" pitchFamily="34" charset="0"/>
                <a:cs typeface="Arial" panose="020B0604020202020204" pitchFamily="34" charset="0"/>
              </a:rPr>
              <a:t>Success</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Criteria</a:t>
            </a:r>
            <a:r>
              <a:rPr lang="pl-PL" dirty="0">
                <a:latin typeface="Arial" panose="020B0604020202020204" pitchFamily="34" charset="0"/>
                <a:cs typeface="Arial" panose="020B0604020202020204" pitchFamily="34" charset="0"/>
              </a:rPr>
              <a:t> (SC)) przypisane do jednego z trzech poziomów dostępności. </a:t>
            </a:r>
          </a:p>
          <a:p>
            <a:endParaRPr lang="pl-PL" dirty="0"/>
          </a:p>
        </p:txBody>
      </p:sp>
    </p:spTree>
    <p:extLst>
      <p:ext uri="{BB962C8B-B14F-4D97-AF65-F5344CB8AC3E}">
        <p14:creationId xmlns:p14="http://schemas.microsoft.com/office/powerpoint/2010/main" val="2042839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Poziomy dostępności</a:t>
            </a:r>
            <a:r>
              <a:rPr lang="pl-PL" dirty="0"/>
              <a:t/>
            </a:r>
            <a:br>
              <a:rPr lang="pl-PL" dirty="0"/>
            </a:br>
            <a:endParaRPr lang="pl-PL" dirty="0"/>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WCAG przewiduje trzy poziomy dostępności oznaczane jedną, dwiema lub trzema literami A: </a:t>
            </a:r>
          </a:p>
          <a:p>
            <a:pPr marL="0" indent="0">
              <a:buNone/>
            </a:pPr>
            <a:r>
              <a:rPr lang="pl-PL" dirty="0">
                <a:latin typeface="Arial" panose="020B0604020202020204" pitchFamily="34" charset="0"/>
                <a:cs typeface="Arial" panose="020B0604020202020204" pitchFamily="34" charset="0"/>
              </a:rPr>
              <a:t>• Poziom A – podstawowy: musi być zapewniony dla całego serwisu internetowego, </a:t>
            </a:r>
          </a:p>
          <a:p>
            <a:pPr marL="0" indent="0">
              <a:buNone/>
            </a:pPr>
            <a:r>
              <a:rPr lang="pl-PL" dirty="0">
                <a:latin typeface="Arial" panose="020B0604020202020204" pitchFamily="34" charset="0"/>
                <a:cs typeface="Arial" panose="020B0604020202020204" pitchFamily="34" charset="0"/>
              </a:rPr>
              <a:t>• Poziom AA – rozszerzony: powinien być zapewniony dla całego serwisu, </a:t>
            </a:r>
          </a:p>
          <a:p>
            <a:pPr marL="0" indent="0">
              <a:buNone/>
            </a:pPr>
            <a:r>
              <a:rPr lang="pl-PL" dirty="0">
                <a:latin typeface="Arial" panose="020B0604020202020204" pitchFamily="34" charset="0"/>
                <a:cs typeface="Arial" panose="020B0604020202020204" pitchFamily="34" charset="0"/>
              </a:rPr>
              <a:t>• Poziom AAA – pełny: może być zapewniony, chociaż jest to bardzo trudne.</a:t>
            </a:r>
          </a:p>
          <a:p>
            <a:endParaRPr lang="pl-PL" dirty="0"/>
          </a:p>
        </p:txBody>
      </p:sp>
    </p:spTree>
    <p:extLst>
      <p:ext uri="{BB962C8B-B14F-4D97-AF65-F5344CB8AC3E}">
        <p14:creationId xmlns:p14="http://schemas.microsoft.com/office/powerpoint/2010/main" val="3175399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Różnice WCAG 2.0 VS WCAG 2.1</a:t>
            </a:r>
            <a:r>
              <a:rPr lang="pl-PL" dirty="0"/>
              <a:t/>
            </a:r>
            <a:br>
              <a:rPr lang="pl-PL" dirty="0"/>
            </a:br>
            <a:endParaRPr lang="pl-PL" dirty="0"/>
          </a:p>
        </p:txBody>
      </p:sp>
      <p:sp>
        <p:nvSpPr>
          <p:cNvPr id="3" name="Symbol zastępczy zawartości 2"/>
          <p:cNvSpPr>
            <a:spLocks noGrp="1"/>
          </p:cNvSpPr>
          <p:nvPr>
            <p:ph idx="1"/>
          </p:nvPr>
        </p:nvSpPr>
        <p:spPr>
          <a:xfrm>
            <a:off x="703118" y="2293216"/>
            <a:ext cx="10515600" cy="4351338"/>
          </a:xfrm>
        </p:spPr>
        <p:txBody>
          <a:bodyPr/>
          <a:lstStyle/>
          <a:p>
            <a:r>
              <a:rPr lang="pl-PL" dirty="0">
                <a:latin typeface="Arial" panose="020B0604020202020204" pitchFamily="34" charset="0"/>
                <a:cs typeface="Arial" panose="020B0604020202020204" pitchFamily="34" charset="0"/>
              </a:rPr>
              <a:t>WCAG 2.0 (2008 r.) - w sumie 61 kryteriów sukcesu,</a:t>
            </a:r>
          </a:p>
          <a:p>
            <a:r>
              <a:rPr lang="pl-PL" dirty="0" smtClean="0">
                <a:latin typeface="Arial" panose="020B0604020202020204" pitchFamily="34" charset="0"/>
                <a:cs typeface="Arial" panose="020B0604020202020204" pitchFamily="34" charset="0"/>
              </a:rPr>
              <a:t>WCAG </a:t>
            </a:r>
            <a:r>
              <a:rPr lang="pl-PL" dirty="0">
                <a:latin typeface="Arial" panose="020B0604020202020204" pitchFamily="34" charset="0"/>
                <a:cs typeface="Arial" panose="020B0604020202020204" pitchFamily="34" charset="0"/>
              </a:rPr>
              <a:t>2.1 (2018 r.) +5A, +7AA, +5AAA.</a:t>
            </a:r>
          </a:p>
          <a:p>
            <a:pPr marL="0" indent="0">
              <a:buNone/>
            </a:pPr>
            <a:endParaRPr lang="pl-PL" dirty="0"/>
          </a:p>
          <a:p>
            <a:endParaRPr lang="pl-PL" dirty="0"/>
          </a:p>
        </p:txBody>
      </p:sp>
    </p:spTree>
    <p:extLst>
      <p:ext uri="{BB962C8B-B14F-4D97-AF65-F5344CB8AC3E}">
        <p14:creationId xmlns:p14="http://schemas.microsoft.com/office/powerpoint/2010/main" val="300083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Kto odpowiada za tworzenie dostępnej treści?</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Tworzenie dostępnego dokumentu elektronicznego rozpoczyna się w momencie uruchomienia edytora tekstu, więc za dostępność dokumentu odpowiada dosłownie każdy, kto tworzy dokumenty elektroniczne.</a:t>
            </a:r>
          </a:p>
          <a:p>
            <a:endParaRPr lang="pl-PL" dirty="0"/>
          </a:p>
        </p:txBody>
      </p:sp>
    </p:spTree>
    <p:extLst>
      <p:ext uri="{BB962C8B-B14F-4D97-AF65-F5344CB8AC3E}">
        <p14:creationId xmlns:p14="http://schemas.microsoft.com/office/powerpoint/2010/main" val="485925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Kształt i wielkość czcionek </a:t>
            </a:r>
            <a:r>
              <a:rPr lang="pl-PL" dirty="0"/>
              <a:t/>
            </a:r>
            <a:br>
              <a:rPr lang="pl-PL" dirty="0"/>
            </a:br>
            <a:endParaRPr lang="pl-PL" dirty="0"/>
          </a:p>
        </p:txBody>
      </p:sp>
      <p:sp>
        <p:nvSpPr>
          <p:cNvPr id="3" name="Symbol zastępczy zawartości 2"/>
          <p:cNvSpPr>
            <a:spLocks noGrp="1"/>
          </p:cNvSpPr>
          <p:nvPr>
            <p:ph idx="1"/>
          </p:nvPr>
        </p:nvSpPr>
        <p:spPr>
          <a:xfrm>
            <a:off x="838200" y="2365952"/>
            <a:ext cx="10515600" cy="4351338"/>
          </a:xfrm>
        </p:spPr>
        <p:txBody>
          <a:bodyPr/>
          <a:lstStyle/>
          <a:p>
            <a:pPr marL="0" indent="0">
              <a:buNone/>
            </a:pPr>
            <a:r>
              <a:rPr lang="pl-PL" dirty="0"/>
              <a:t>• Rozmiar minimalny - 11 pkt.;</a:t>
            </a:r>
          </a:p>
          <a:p>
            <a:pPr marL="0" indent="0">
              <a:buNone/>
            </a:pPr>
            <a:r>
              <a:rPr lang="pl-PL" dirty="0"/>
              <a:t>• Rozmiar bazowy - 14 pkt.;</a:t>
            </a:r>
          </a:p>
          <a:p>
            <a:pPr marL="0" indent="0">
              <a:buNone/>
            </a:pPr>
            <a:r>
              <a:rPr lang="pl-PL" dirty="0"/>
              <a:t>• Brak szeryf i cieniowania.</a:t>
            </a:r>
          </a:p>
          <a:p>
            <a:endParaRPr lang="pl-PL" dirty="0"/>
          </a:p>
        </p:txBody>
      </p:sp>
    </p:spTree>
    <p:extLst>
      <p:ext uri="{BB962C8B-B14F-4D97-AF65-F5344CB8AC3E}">
        <p14:creationId xmlns:p14="http://schemas.microsoft.com/office/powerpoint/2010/main" val="298353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Czcionki </a:t>
            </a:r>
            <a:r>
              <a:rPr lang="pl-PL" dirty="0" err="1">
                <a:latin typeface="Arial" panose="020B0604020202020204" pitchFamily="34" charset="0"/>
                <a:cs typeface="Arial" panose="020B0604020202020204" pitchFamily="34" charset="0"/>
              </a:rPr>
              <a:t>Bezszeryfowe</a:t>
            </a:r>
            <a:r>
              <a:rPr lang="pl-PL" dirty="0"/>
              <a:t/>
            </a:r>
            <a:br>
              <a:rPr lang="pl-PL" dirty="0"/>
            </a:br>
            <a:endParaRPr lang="pl-PL" dirty="0"/>
          </a:p>
        </p:txBody>
      </p:sp>
      <p:sp>
        <p:nvSpPr>
          <p:cNvPr id="3" name="Symbol zastępczy zawartości 2"/>
          <p:cNvSpPr>
            <a:spLocks noGrp="1"/>
          </p:cNvSpPr>
          <p:nvPr>
            <p:ph idx="1"/>
          </p:nvPr>
        </p:nvSpPr>
        <p:spPr>
          <a:xfrm>
            <a:off x="838200" y="2158134"/>
            <a:ext cx="10515600" cy="4351338"/>
          </a:xfrm>
        </p:spPr>
        <p:txBody>
          <a:bodyPr>
            <a:normAutofit/>
          </a:bodyPr>
          <a:lstStyle/>
          <a:p>
            <a:r>
              <a:rPr lang="pl-PL" dirty="0">
                <a:latin typeface="Arial" panose="020B0604020202020204" pitchFamily="34" charset="0"/>
                <a:cs typeface="Arial" panose="020B0604020202020204" pitchFamily="34" charset="0"/>
              </a:rPr>
              <a:t>Arial</a:t>
            </a:r>
            <a:r>
              <a:rPr lang="pl-PL" dirty="0"/>
              <a:t>;</a:t>
            </a:r>
          </a:p>
          <a:p>
            <a:r>
              <a:rPr lang="pl-PL" dirty="0"/>
              <a:t>Calibri</a:t>
            </a:r>
            <a:r>
              <a:rPr lang="pl-PL" dirty="0" smtClean="0"/>
              <a:t>;</a:t>
            </a:r>
            <a:endParaRPr lang="pl-PL" dirty="0"/>
          </a:p>
          <a:p>
            <a:r>
              <a:rPr lang="pl-PL" dirty="0" err="1" smtClean="0">
                <a:latin typeface="Trebuchet MS" panose="020B0603020202020204" pitchFamily="34" charset="0"/>
              </a:rPr>
              <a:t>Trebuchet</a:t>
            </a:r>
            <a:r>
              <a:rPr lang="pl-PL" dirty="0" smtClean="0">
                <a:latin typeface="Trebuchet MS" panose="020B0603020202020204" pitchFamily="34" charset="0"/>
              </a:rPr>
              <a:t> MS</a:t>
            </a:r>
            <a:r>
              <a:rPr lang="pl-PL" dirty="0" smtClean="0"/>
              <a:t>;</a:t>
            </a:r>
            <a:endParaRPr lang="pl-PL" dirty="0"/>
          </a:p>
          <a:p>
            <a:r>
              <a:rPr lang="pl-PL" dirty="0" smtClean="0">
                <a:latin typeface="Tahoma" panose="020B0604030504040204" pitchFamily="34" charset="0"/>
                <a:ea typeface="Tahoma" panose="020B0604030504040204" pitchFamily="34" charset="0"/>
                <a:cs typeface="Tahoma" panose="020B0604030504040204" pitchFamily="34" charset="0"/>
              </a:rPr>
              <a:t>Tahoma</a:t>
            </a:r>
            <a:r>
              <a:rPr lang="pl-PL" dirty="0"/>
              <a:t>;</a:t>
            </a:r>
          </a:p>
          <a:p>
            <a:r>
              <a:rPr lang="pl-PL" dirty="0">
                <a:latin typeface="Verdana" panose="020B0604030504040204" pitchFamily="34" charset="0"/>
                <a:ea typeface="Verdana" panose="020B0604030504040204" pitchFamily="34" charset="0"/>
              </a:rPr>
              <a:t>Verdana</a:t>
            </a:r>
            <a:r>
              <a:rPr lang="pl-PL" dirty="0"/>
              <a:t>.</a:t>
            </a:r>
          </a:p>
          <a:p>
            <a:pPr marL="0" indent="0">
              <a:buNone/>
            </a:pPr>
            <a:r>
              <a:rPr lang="pl-PL" dirty="0"/>
              <a:t> </a:t>
            </a:r>
          </a:p>
          <a:p>
            <a:endParaRPr lang="pl-PL" dirty="0"/>
          </a:p>
        </p:txBody>
      </p:sp>
    </p:spTree>
    <p:extLst>
      <p:ext uri="{BB962C8B-B14F-4D97-AF65-F5344CB8AC3E}">
        <p14:creationId xmlns:p14="http://schemas.microsoft.com/office/powerpoint/2010/main" val="4058383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Kontrast dla tekstu</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t>• Minimalny kontrast dla tekstu wynosi 4,5 do 1. </a:t>
            </a:r>
          </a:p>
          <a:p>
            <a:pPr marL="0" indent="0">
              <a:buNone/>
            </a:pPr>
            <a:r>
              <a:rPr lang="pl-PL" dirty="0"/>
              <a:t>• Optymalnym rozwiązaniem jest stosowanie kontrastu na poziomie 7 do 1.</a:t>
            </a:r>
          </a:p>
          <a:p>
            <a:endParaRPr lang="pl-PL" dirty="0"/>
          </a:p>
        </p:txBody>
      </p:sp>
    </p:spTree>
    <p:extLst>
      <p:ext uri="{BB962C8B-B14F-4D97-AF65-F5344CB8AC3E}">
        <p14:creationId xmlns:p14="http://schemas.microsoft.com/office/powerpoint/2010/main" val="2406955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Akapit</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Akapit jest podstawową jednostką struktury treści lub dokumentu. Stanowić ma pewną logiczną, zamkniętą całość. </a:t>
            </a:r>
          </a:p>
          <a:p>
            <a:endParaRPr lang="pl-PL" dirty="0"/>
          </a:p>
        </p:txBody>
      </p:sp>
    </p:spTree>
    <p:extLst>
      <p:ext uri="{BB962C8B-B14F-4D97-AF65-F5344CB8AC3E}">
        <p14:creationId xmlns:p14="http://schemas.microsoft.com/office/powerpoint/2010/main" val="4138170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1327" y="354735"/>
            <a:ext cx="10515600" cy="1325563"/>
          </a:xfrm>
        </p:spPr>
        <p:txBody>
          <a:bodyPr/>
          <a:lstStyle/>
          <a:p>
            <a:pPr algn="ctr"/>
            <a:r>
              <a:rPr lang="pl-PL" dirty="0">
                <a:latin typeface="Arial" panose="020B0604020202020204" pitchFamily="34" charset="0"/>
                <a:cs typeface="Arial" panose="020B0604020202020204" pitchFamily="34" charset="0"/>
              </a:rPr>
              <a:t>Odpowiednie odstępy</a:t>
            </a:r>
            <a:r>
              <a:rPr lang="pl-PL" dirty="0"/>
              <a:t/>
            </a:r>
            <a:br>
              <a:rPr lang="pl-PL" dirty="0"/>
            </a:br>
            <a:endParaRPr lang="pl-PL" dirty="0"/>
          </a:p>
        </p:txBody>
      </p:sp>
      <p:sp>
        <p:nvSpPr>
          <p:cNvPr id="3" name="Symbol zastępczy zawartości 2"/>
          <p:cNvSpPr>
            <a:spLocks noGrp="1"/>
          </p:cNvSpPr>
          <p:nvPr>
            <p:ph idx="1"/>
          </p:nvPr>
        </p:nvSpPr>
        <p:spPr>
          <a:xfrm>
            <a:off x="921327" y="2407516"/>
            <a:ext cx="10515600" cy="4351338"/>
          </a:xfrm>
        </p:spPr>
        <p:txBody>
          <a:bodyPr/>
          <a:lstStyle/>
          <a:p>
            <a:pPr marL="0" indent="0">
              <a:buNone/>
            </a:pPr>
            <a:r>
              <a:rPr lang="pl-PL" dirty="0">
                <a:latin typeface="Arial" panose="020B0604020202020204" pitchFamily="34" charset="0"/>
                <a:cs typeface="Arial" panose="020B0604020202020204" pitchFamily="34" charset="0"/>
              </a:rPr>
              <a:t>• Pamiętaj o pozostawianiu wyraźnych odstępów pomiędzy akapitami i paragrafami;</a:t>
            </a:r>
          </a:p>
          <a:p>
            <a:pPr marL="0" indent="0">
              <a:buNone/>
            </a:pPr>
            <a:r>
              <a:rPr lang="pl-PL" dirty="0">
                <a:latin typeface="Arial" panose="020B0604020202020204" pitchFamily="34" charset="0"/>
                <a:cs typeface="Arial" panose="020B0604020202020204" pitchFamily="34" charset="0"/>
              </a:rPr>
              <a:t>• Pamiętaj o ustawieniu interlinii (odstępu między wierszami) na minimum 1,5.</a:t>
            </a:r>
          </a:p>
          <a:p>
            <a:endParaRPr lang="pl-PL" dirty="0"/>
          </a:p>
        </p:txBody>
      </p:sp>
    </p:spTree>
    <p:extLst>
      <p:ext uri="{BB962C8B-B14F-4D97-AF65-F5344CB8AC3E}">
        <p14:creationId xmlns:p14="http://schemas.microsoft.com/office/powerpoint/2010/main" val="1563339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Wyrównywanie Tekstu</a:t>
            </a:r>
            <a:r>
              <a:rPr lang="pl-PL" dirty="0"/>
              <a:t/>
            </a:r>
            <a:br>
              <a:rPr lang="pl-PL" dirty="0"/>
            </a:br>
            <a:endParaRPr lang="pl-PL" dirty="0"/>
          </a:p>
        </p:txBody>
      </p:sp>
      <p:sp>
        <p:nvSpPr>
          <p:cNvPr id="3" name="Symbol zastępczy zawartości 2"/>
          <p:cNvSpPr>
            <a:spLocks noGrp="1"/>
          </p:cNvSpPr>
          <p:nvPr>
            <p:ph idx="1"/>
          </p:nvPr>
        </p:nvSpPr>
        <p:spPr>
          <a:xfrm>
            <a:off x="838200" y="2355562"/>
            <a:ext cx="10515600" cy="4351338"/>
          </a:xfrm>
        </p:spPr>
        <p:txBody>
          <a:bodyPr/>
          <a:lstStyle/>
          <a:p>
            <a:pPr marL="0" indent="0">
              <a:buNone/>
            </a:pPr>
            <a:r>
              <a:rPr lang="pl-PL" dirty="0">
                <a:latin typeface="Arial" panose="020B0604020202020204" pitchFamily="34" charset="0"/>
                <a:cs typeface="Arial" panose="020B0604020202020204" pitchFamily="34" charset="0"/>
              </a:rPr>
              <a:t>Tekst należy justować do lewej krawędzi</a:t>
            </a:r>
          </a:p>
        </p:txBody>
      </p:sp>
    </p:spTree>
    <p:extLst>
      <p:ext uri="{BB962C8B-B14F-4D97-AF65-F5344CB8AC3E}">
        <p14:creationId xmlns:p14="http://schemas.microsoft.com/office/powerpoint/2010/main" val="3490322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3900" y="417080"/>
            <a:ext cx="10515600" cy="1325563"/>
          </a:xfrm>
        </p:spPr>
        <p:txBody>
          <a:bodyPr/>
          <a:lstStyle/>
          <a:p>
            <a:pPr algn="ctr"/>
            <a:r>
              <a:rPr lang="pl-PL" dirty="0" smtClean="0">
                <a:latin typeface="Arial" panose="020B0604020202020204" pitchFamily="34" charset="0"/>
                <a:cs typeface="Arial" panose="020B0604020202020204" pitchFamily="34" charset="0"/>
              </a:rPr>
              <a:t>Dostępność informacji</a:t>
            </a: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962890" y="3041361"/>
            <a:ext cx="10515600" cy="2424257"/>
          </a:xfrm>
        </p:spPr>
        <p:txBody>
          <a:bodyPr/>
          <a:lstStyle/>
          <a:p>
            <a:pPr marL="0" indent="0" algn="ctr">
              <a:buNone/>
            </a:pPr>
            <a:r>
              <a:rPr lang="pl-PL" dirty="0">
                <a:latin typeface="Arial" panose="020B0604020202020204" pitchFamily="34" charset="0"/>
                <a:cs typeface="Arial" panose="020B0604020202020204" pitchFamily="34" charset="0"/>
              </a:rPr>
              <a:t>Dostępność informacji oznacza możliwość korzystania z treści przez jak największą liczbę użytkowników w jak największym zakresie. </a:t>
            </a:r>
          </a:p>
          <a:p>
            <a:endParaRPr lang="pl-PL" dirty="0"/>
          </a:p>
        </p:txBody>
      </p:sp>
    </p:spTree>
    <p:extLst>
      <p:ext uri="{BB962C8B-B14F-4D97-AF65-F5344CB8AC3E}">
        <p14:creationId xmlns:p14="http://schemas.microsoft.com/office/powerpoint/2010/main" val="65598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Możliwości postrzegania</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Informacje istotne nie mogą być oparte tylko o zmysły (kształt, położenie, kolor, czy wielkość)</a:t>
            </a:r>
          </a:p>
          <a:p>
            <a:endParaRPr lang="pl-PL" dirty="0"/>
          </a:p>
        </p:txBody>
      </p:sp>
    </p:spTree>
    <p:extLst>
      <p:ext uri="{BB962C8B-B14F-4D97-AF65-F5344CB8AC3E}">
        <p14:creationId xmlns:p14="http://schemas.microsoft.com/office/powerpoint/2010/main" val="402096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Możliwość odbioru treści</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Kolor nie może być jedynym wyróżnikiem. </a:t>
            </a:r>
          </a:p>
          <a:p>
            <a:endParaRPr lang="pl-PL" dirty="0"/>
          </a:p>
        </p:txBody>
      </p:sp>
    </p:spTree>
    <p:extLst>
      <p:ext uri="{BB962C8B-B14F-4D97-AF65-F5344CB8AC3E}">
        <p14:creationId xmlns:p14="http://schemas.microsoft.com/office/powerpoint/2010/main" val="2227995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Wyróżnienia Tekstu</a:t>
            </a:r>
            <a:r>
              <a:rPr lang="pl-PL" dirty="0"/>
              <a:t/>
            </a:r>
            <a:br>
              <a:rPr lang="pl-PL" dirty="0"/>
            </a:br>
            <a:endParaRPr lang="pl-PL" dirty="0"/>
          </a:p>
        </p:txBody>
      </p:sp>
      <p:sp>
        <p:nvSpPr>
          <p:cNvPr id="3" name="Symbol zastępczy zawartości 2"/>
          <p:cNvSpPr>
            <a:spLocks noGrp="1"/>
          </p:cNvSpPr>
          <p:nvPr>
            <p:ph idx="1"/>
          </p:nvPr>
        </p:nvSpPr>
        <p:spPr>
          <a:xfrm>
            <a:off x="838200" y="2708852"/>
            <a:ext cx="10515600" cy="4351338"/>
          </a:xfrm>
        </p:spPr>
        <p:txBody>
          <a:bodyPr/>
          <a:lstStyle/>
          <a:p>
            <a:pPr marL="0" indent="0">
              <a:buNone/>
            </a:pPr>
            <a:r>
              <a:rPr lang="pl-PL" dirty="0"/>
              <a:t>Wszelkiego rodzaju wyróżnienia tekstu powinny być sporządzone w taki sposób, aby były one możliwe do zauważenia przez wszystkich użytkowników. Oznacza to wykorzystywanie w publikacji zarówno znaczników formatujących, jak i semantycznych.</a:t>
            </a:r>
          </a:p>
          <a:p>
            <a:endParaRPr lang="pl-PL" dirty="0"/>
          </a:p>
        </p:txBody>
      </p:sp>
    </p:spTree>
    <p:extLst>
      <p:ext uri="{BB962C8B-B14F-4D97-AF65-F5344CB8AC3E}">
        <p14:creationId xmlns:p14="http://schemas.microsoft.com/office/powerpoint/2010/main" val="4014332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Pochylenie tekstu - Kursywa</a:t>
            </a:r>
            <a:r>
              <a:rPr lang="pl-PL" dirty="0"/>
              <a:t/>
            </a:r>
            <a:br>
              <a:rPr lang="pl-PL" dirty="0"/>
            </a:br>
            <a:endParaRPr lang="pl-PL" dirty="0"/>
          </a:p>
        </p:txBody>
      </p:sp>
      <p:sp>
        <p:nvSpPr>
          <p:cNvPr id="3" name="Symbol zastępczy zawartości 2"/>
          <p:cNvSpPr>
            <a:spLocks noGrp="1"/>
          </p:cNvSpPr>
          <p:nvPr>
            <p:ph idx="1"/>
          </p:nvPr>
        </p:nvSpPr>
        <p:spPr>
          <a:xfrm>
            <a:off x="838200" y="2823153"/>
            <a:ext cx="10515600" cy="4351338"/>
          </a:xfrm>
        </p:spPr>
        <p:txBody>
          <a:bodyPr/>
          <a:lstStyle/>
          <a:p>
            <a:pPr marL="0" indent="0">
              <a:buNone/>
            </a:pPr>
            <a:r>
              <a:rPr lang="pl-PL" dirty="0">
                <a:latin typeface="Arial" panose="020B0604020202020204" pitchFamily="34" charset="0"/>
                <a:cs typeface="Arial" panose="020B0604020202020204" pitchFamily="34" charset="0"/>
              </a:rPr>
              <a:t>Nie używaj kursywy dla całych akapitów / paragrafów. </a:t>
            </a:r>
          </a:p>
          <a:p>
            <a:endParaRPr lang="pl-PL" dirty="0"/>
          </a:p>
        </p:txBody>
      </p:sp>
    </p:spTree>
    <p:extLst>
      <p:ext uri="{BB962C8B-B14F-4D97-AF65-F5344CB8AC3E}">
        <p14:creationId xmlns:p14="http://schemas.microsoft.com/office/powerpoint/2010/main" val="2103168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Tekst, a nie obraz tekstu</a:t>
            </a:r>
            <a:r>
              <a:rPr lang="pl-PL" dirty="0"/>
              <a:t/>
            </a:r>
            <a:br>
              <a:rPr lang="pl-PL" dirty="0"/>
            </a:br>
            <a:endParaRPr lang="pl-PL" dirty="0"/>
          </a:p>
        </p:txBody>
      </p:sp>
      <p:sp>
        <p:nvSpPr>
          <p:cNvPr id="3" name="Symbol zastępczy zawartości 2"/>
          <p:cNvSpPr>
            <a:spLocks noGrp="1"/>
          </p:cNvSpPr>
          <p:nvPr>
            <p:ph idx="1"/>
          </p:nvPr>
        </p:nvSpPr>
        <p:spPr>
          <a:xfrm>
            <a:off x="973282" y="2906280"/>
            <a:ext cx="10515600" cy="4351338"/>
          </a:xfrm>
        </p:spPr>
        <p:txBody>
          <a:bodyPr/>
          <a:lstStyle/>
          <a:p>
            <a:r>
              <a:rPr lang="pl-PL" dirty="0">
                <a:latin typeface="Arial" panose="020B0604020202020204" pitchFamily="34" charset="0"/>
                <a:cs typeface="Arial" panose="020B0604020202020204" pitchFamily="34" charset="0"/>
              </a:rPr>
              <a:t>Należy stosować tekst, a nie obraz tekstu (pliki PDF, skany). </a:t>
            </a:r>
          </a:p>
          <a:p>
            <a:r>
              <a:rPr lang="pl-PL" dirty="0">
                <a:latin typeface="Arial" panose="020B0604020202020204" pitchFamily="34" charset="0"/>
                <a:cs typeface="Arial" panose="020B0604020202020204" pitchFamily="34" charset="0"/>
              </a:rPr>
              <a:t>Wyjątek stanowią obiekty graficzne, w których rozmieszczenie tekstu jest szczególnie istotne, na przykład mapy, starodruki.</a:t>
            </a:r>
          </a:p>
          <a:p>
            <a:endParaRPr lang="pl-PL" dirty="0"/>
          </a:p>
        </p:txBody>
      </p:sp>
    </p:spTree>
    <p:extLst>
      <p:ext uri="{BB962C8B-B14F-4D97-AF65-F5344CB8AC3E}">
        <p14:creationId xmlns:p14="http://schemas.microsoft.com/office/powerpoint/2010/main" val="795048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Badanie dostępności plików PDF</a:t>
            </a:r>
            <a:r>
              <a:rPr lang="pl-PL" dirty="0"/>
              <a:t/>
            </a:r>
            <a:br>
              <a:rPr lang="pl-PL" dirty="0"/>
            </a:br>
            <a:endParaRPr lang="pl-PL" dirty="0"/>
          </a:p>
        </p:txBody>
      </p:sp>
      <p:sp>
        <p:nvSpPr>
          <p:cNvPr id="3" name="Symbol zastępczy zawartości 2"/>
          <p:cNvSpPr>
            <a:spLocks noGrp="1"/>
          </p:cNvSpPr>
          <p:nvPr>
            <p:ph idx="1"/>
          </p:nvPr>
        </p:nvSpPr>
        <p:spPr/>
        <p:txBody>
          <a:bodyPr/>
          <a:lstStyle/>
          <a:p>
            <a:r>
              <a:rPr lang="pl-PL" dirty="0">
                <a:latin typeface="Arial" panose="020B0604020202020204" pitchFamily="34" charset="0"/>
                <a:cs typeface="Arial" panose="020B0604020202020204" pitchFamily="34" charset="0"/>
              </a:rPr>
              <a:t>Swiss </a:t>
            </a:r>
            <a:r>
              <a:rPr lang="pl-PL" dirty="0" err="1">
                <a:latin typeface="Arial" panose="020B0604020202020204" pitchFamily="34" charset="0"/>
                <a:cs typeface="Arial" panose="020B0604020202020204" pitchFamily="34" charset="0"/>
              </a:rPr>
              <a:t>foundation</a:t>
            </a:r>
            <a:r>
              <a:rPr lang="pl-PL" dirty="0">
                <a:latin typeface="Arial" panose="020B0604020202020204" pitchFamily="34" charset="0"/>
                <a:cs typeface="Arial" panose="020B0604020202020204" pitchFamily="34" charset="0"/>
              </a:rPr>
              <a:t> for </a:t>
            </a:r>
            <a:r>
              <a:rPr lang="pl-PL" dirty="0" err="1">
                <a:latin typeface="Arial" panose="020B0604020202020204" pitchFamily="34" charset="0"/>
                <a:cs typeface="Arial" panose="020B0604020202020204" pitchFamily="34" charset="0"/>
              </a:rPr>
              <a:t>Accessible</a:t>
            </a:r>
            <a:r>
              <a:rPr lang="pl-PL" dirty="0">
                <a:latin typeface="Arial" panose="020B0604020202020204" pitchFamily="34" charset="0"/>
                <a:cs typeface="Arial" panose="020B0604020202020204" pitchFamily="34" charset="0"/>
              </a:rPr>
              <a:t> Technologies </a:t>
            </a:r>
          </a:p>
          <a:p>
            <a:pPr marL="0" indent="0">
              <a:buNone/>
            </a:pPr>
            <a:r>
              <a:rPr lang="pl-PL" dirty="0">
                <a:latin typeface="Arial" panose="020B0604020202020204" pitchFamily="34" charset="0"/>
                <a:cs typeface="Arial" panose="020B0604020202020204" pitchFamily="34" charset="0"/>
              </a:rPr>
              <a:t>http://www.access-for-all.ch/en/pdf-lab/pdf-accessibility-checker-pac.html</a:t>
            </a:r>
          </a:p>
          <a:p>
            <a:r>
              <a:rPr lang="pl-PL" dirty="0">
                <a:latin typeface="Arial" panose="020B0604020202020204" pitchFamily="34" charset="0"/>
                <a:cs typeface="Arial" panose="020B0604020202020204" pitchFamily="34" charset="0"/>
              </a:rPr>
              <a:t>Do pobrania PDF Accessibility </a:t>
            </a:r>
            <a:r>
              <a:rPr lang="pl-PL" dirty="0" err="1">
                <a:latin typeface="Arial" panose="020B0604020202020204" pitchFamily="34" charset="0"/>
                <a:cs typeface="Arial" panose="020B0604020202020204" pitchFamily="34" charset="0"/>
              </a:rPr>
              <a:t>Checker</a:t>
            </a:r>
            <a:r>
              <a:rPr lang="pl-PL" dirty="0">
                <a:latin typeface="Arial" panose="020B0604020202020204" pitchFamily="34" charset="0"/>
                <a:cs typeface="Arial" panose="020B0604020202020204" pitchFamily="34" charset="0"/>
              </a:rPr>
              <a:t> (PAC)</a:t>
            </a:r>
          </a:p>
          <a:p>
            <a:pPr marL="0" indent="0">
              <a:buNone/>
            </a:pPr>
            <a:r>
              <a:rPr lang="pl-PL" dirty="0" smtClean="0">
                <a:latin typeface="Arial" panose="020B0604020202020204" pitchFamily="34" charset="0"/>
                <a:cs typeface="Arial" panose="020B0604020202020204" pitchFamily="34" charset="0"/>
              </a:rPr>
              <a:t>http</a:t>
            </a:r>
            <a:r>
              <a:rPr lang="pl-PL" dirty="0">
                <a:latin typeface="Arial" panose="020B0604020202020204" pitchFamily="34" charset="0"/>
                <a:cs typeface="Arial" panose="020B0604020202020204" pitchFamily="34" charset="0"/>
              </a:rPr>
              <a:t>://www.xymedia.ch/downloads/PAC_EN.zip</a:t>
            </a:r>
          </a:p>
          <a:p>
            <a:r>
              <a:rPr lang="pl-PL" dirty="0" smtClean="0">
                <a:latin typeface="Arial" panose="020B0604020202020204" pitchFamily="34" charset="0"/>
                <a:cs typeface="Arial" panose="020B0604020202020204" pitchFamily="34" charset="0"/>
              </a:rPr>
              <a:t>PAVE</a:t>
            </a:r>
            <a:endParaRPr lang="pl-PL" dirty="0">
              <a:latin typeface="Arial" panose="020B0604020202020204" pitchFamily="34" charset="0"/>
              <a:cs typeface="Arial" panose="020B0604020202020204" pitchFamily="34" charset="0"/>
            </a:endParaRPr>
          </a:p>
          <a:p>
            <a:pPr marL="0" indent="0">
              <a:buNone/>
            </a:pPr>
            <a:r>
              <a:rPr lang="pl-PL" dirty="0">
                <a:latin typeface="Arial" panose="020B0604020202020204" pitchFamily="34" charset="0"/>
                <a:cs typeface="Arial" panose="020B0604020202020204" pitchFamily="34" charset="0"/>
              </a:rPr>
              <a:t>http://www.pave-pdf.org/pave-web/web/index.html#</a:t>
            </a:r>
          </a:p>
          <a:p>
            <a:endParaRPr lang="pl-PL" dirty="0"/>
          </a:p>
        </p:txBody>
      </p:sp>
    </p:spTree>
    <p:extLst>
      <p:ext uri="{BB962C8B-B14F-4D97-AF65-F5344CB8AC3E}">
        <p14:creationId xmlns:p14="http://schemas.microsoft.com/office/powerpoint/2010/main" val="909677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Tekst alternatywny</a:t>
            </a:r>
            <a:r>
              <a:rPr lang="pl-PL" dirty="0"/>
              <a:t/>
            </a:r>
            <a:br>
              <a:rPr lang="pl-PL" dirty="0"/>
            </a:br>
            <a:endParaRPr lang="pl-PL" dirty="0"/>
          </a:p>
        </p:txBody>
      </p:sp>
      <p:sp>
        <p:nvSpPr>
          <p:cNvPr id="3" name="Symbol zastępczy zawartości 2"/>
          <p:cNvSpPr>
            <a:spLocks noGrp="1"/>
          </p:cNvSpPr>
          <p:nvPr>
            <p:ph idx="1"/>
          </p:nvPr>
        </p:nvSpPr>
        <p:spPr>
          <a:xfrm>
            <a:off x="962891" y="2698461"/>
            <a:ext cx="10515600" cy="4351338"/>
          </a:xfrm>
        </p:spPr>
        <p:txBody>
          <a:bodyPr/>
          <a:lstStyle/>
          <a:p>
            <a:pPr marL="0" indent="0">
              <a:buNone/>
            </a:pPr>
            <a:r>
              <a:rPr lang="pl-PL" dirty="0">
                <a:latin typeface="Arial" panose="020B0604020202020204" pitchFamily="34" charset="0"/>
                <a:cs typeface="Arial" panose="020B0604020202020204" pitchFamily="34" charset="0"/>
              </a:rPr>
              <a:t>Zapewnij treść alternatywną dla wszelkich ilustracji, zdjęć, przenoszących znaczenie, np. logo. Jeśli używasz jedynie obrazków dekoracyjnych - treść alternatywna jest zbędna.</a:t>
            </a:r>
          </a:p>
          <a:p>
            <a:endParaRPr lang="pl-PL" dirty="0"/>
          </a:p>
        </p:txBody>
      </p:sp>
    </p:spTree>
    <p:extLst>
      <p:ext uri="{BB962C8B-B14F-4D97-AF65-F5344CB8AC3E}">
        <p14:creationId xmlns:p14="http://schemas.microsoft.com/office/powerpoint/2010/main" val="2241847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Zasady </a:t>
            </a:r>
            <a:r>
              <a:rPr lang="pl-PL" dirty="0" smtClean="0">
                <a:latin typeface="Arial" panose="020B0604020202020204" pitchFamily="34" charset="0"/>
                <a:cs typeface="Arial" panose="020B0604020202020204" pitchFamily="34" charset="0"/>
              </a:rPr>
              <a:t>tworzenia </a:t>
            </a:r>
            <a:r>
              <a:rPr lang="pl-PL" dirty="0">
                <a:latin typeface="Arial" panose="020B0604020202020204" pitchFamily="34" charset="0"/>
                <a:cs typeface="Arial" panose="020B0604020202020204" pitchFamily="34" charset="0"/>
              </a:rPr>
              <a:t>tekstów alternatywnych</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 Wiedza o obiekcie. </a:t>
            </a:r>
          </a:p>
          <a:p>
            <a:pPr marL="0" indent="0">
              <a:buNone/>
            </a:pPr>
            <a:r>
              <a:rPr lang="pl-PL" dirty="0">
                <a:latin typeface="Arial" panose="020B0604020202020204" pitchFamily="34" charset="0"/>
                <a:cs typeface="Arial" panose="020B0604020202020204" pitchFamily="34" charset="0"/>
              </a:rPr>
              <a:t>• Kontekst, w jakim znajduje się obiekt. </a:t>
            </a:r>
          </a:p>
          <a:p>
            <a:pPr marL="0" indent="0">
              <a:buNone/>
            </a:pPr>
            <a:r>
              <a:rPr lang="pl-PL" dirty="0">
                <a:latin typeface="Arial" panose="020B0604020202020204" pitchFamily="34" charset="0"/>
                <a:cs typeface="Arial" panose="020B0604020202020204" pitchFamily="34" charset="0"/>
              </a:rPr>
              <a:t>• Zwięzłość przekazu. </a:t>
            </a:r>
          </a:p>
          <a:p>
            <a:endParaRPr lang="pl-PL" dirty="0"/>
          </a:p>
        </p:txBody>
      </p:sp>
    </p:spTree>
    <p:extLst>
      <p:ext uri="{BB962C8B-B14F-4D97-AF65-F5344CB8AC3E}">
        <p14:creationId xmlns:p14="http://schemas.microsoft.com/office/powerpoint/2010/main" val="3450224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Typy tekstów alternatywnych</a:t>
            </a:r>
            <a:r>
              <a:rPr lang="pl-PL" dirty="0"/>
              <a:t/>
            </a:r>
            <a:br>
              <a:rPr lang="pl-PL" dirty="0"/>
            </a:br>
            <a:endParaRPr lang="pl-PL" dirty="0"/>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 Krótkie teksty alternatywne, które dają ogólną informację o obiekcie opisywanym. Jest to pojedynczy ciąg tekstu, bez żadnego formatowania. </a:t>
            </a:r>
          </a:p>
          <a:p>
            <a:pPr marL="0" indent="0">
              <a:buNone/>
            </a:pPr>
            <a:r>
              <a:rPr lang="pl-PL" dirty="0">
                <a:latin typeface="Arial" panose="020B0604020202020204" pitchFamily="34" charset="0"/>
                <a:cs typeface="Arial" panose="020B0604020202020204" pitchFamily="34" charset="0"/>
              </a:rPr>
              <a:t>• Rozszerzone teksty alternatywne, które przekazują informację rozbudowaną. Taki rozszerzony tekst może posiadać własne formatowanie, na przykład tabele, listy numerowane i punktowane, nagłówki, cytaty i linki. </a:t>
            </a:r>
          </a:p>
          <a:p>
            <a:pPr marL="0" indent="0">
              <a:buNone/>
            </a:pPr>
            <a:r>
              <a:rPr lang="pl-PL" dirty="0"/>
              <a:t> </a:t>
            </a:r>
          </a:p>
          <a:p>
            <a:endParaRPr lang="pl-PL" dirty="0"/>
          </a:p>
        </p:txBody>
      </p:sp>
    </p:spTree>
    <p:extLst>
      <p:ext uri="{BB962C8B-B14F-4D97-AF65-F5344CB8AC3E}">
        <p14:creationId xmlns:p14="http://schemas.microsoft.com/office/powerpoint/2010/main" val="33981751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Typy obrazów</a:t>
            </a:r>
            <a:r>
              <a:rPr lang="pl-PL" dirty="0"/>
              <a:t/>
            </a:r>
            <a:br>
              <a:rPr lang="pl-PL" dirty="0"/>
            </a:br>
            <a:endParaRPr lang="pl-PL" dirty="0"/>
          </a:p>
        </p:txBody>
      </p:sp>
      <p:sp>
        <p:nvSpPr>
          <p:cNvPr id="3" name="Symbol zastępczy zawartości 2"/>
          <p:cNvSpPr>
            <a:spLocks noGrp="1"/>
          </p:cNvSpPr>
          <p:nvPr>
            <p:ph idx="1"/>
          </p:nvPr>
        </p:nvSpPr>
        <p:spPr>
          <a:xfrm>
            <a:off x="838200" y="2397125"/>
            <a:ext cx="10515600" cy="4351338"/>
          </a:xfrm>
        </p:spPr>
        <p:txBody>
          <a:bodyPr/>
          <a:lstStyle/>
          <a:p>
            <a:pPr marL="0" indent="0">
              <a:buNone/>
            </a:pPr>
            <a:r>
              <a:rPr lang="pl-PL" dirty="0">
                <a:latin typeface="Arial" panose="020B0604020202020204" pitchFamily="34" charset="0"/>
                <a:cs typeface="Arial" panose="020B0604020202020204" pitchFamily="34" charset="0"/>
              </a:rPr>
              <a:t>• Elementy dekoracyjne. </a:t>
            </a:r>
          </a:p>
          <a:p>
            <a:pPr marL="0" indent="0">
              <a:buNone/>
            </a:pPr>
            <a:r>
              <a:rPr lang="pl-PL" dirty="0">
                <a:latin typeface="Arial" panose="020B0604020202020204" pitchFamily="34" charset="0"/>
                <a:cs typeface="Arial" panose="020B0604020202020204" pitchFamily="34" charset="0"/>
              </a:rPr>
              <a:t>• Proste grafiki informacyjne. </a:t>
            </a:r>
          </a:p>
          <a:p>
            <a:pPr marL="0" indent="0">
              <a:buNone/>
            </a:pPr>
            <a:r>
              <a:rPr lang="pl-PL" dirty="0">
                <a:latin typeface="Arial" panose="020B0604020202020204" pitchFamily="34" charset="0"/>
                <a:cs typeface="Arial" panose="020B0604020202020204" pitchFamily="34" charset="0"/>
              </a:rPr>
              <a:t>• Fotografie i reprodukcje. </a:t>
            </a:r>
          </a:p>
          <a:p>
            <a:pPr marL="0" indent="0">
              <a:buNone/>
            </a:pPr>
            <a:r>
              <a:rPr lang="pl-PL" dirty="0">
                <a:latin typeface="Arial" panose="020B0604020202020204" pitchFamily="34" charset="0"/>
                <a:cs typeface="Arial" panose="020B0604020202020204" pitchFamily="34" charset="0"/>
              </a:rPr>
              <a:t>• Diagramy, wykresy, schematy. </a:t>
            </a:r>
          </a:p>
          <a:p>
            <a:pPr marL="0" indent="0">
              <a:buNone/>
            </a:pPr>
            <a:r>
              <a:rPr lang="pl-PL" dirty="0">
                <a:latin typeface="Arial" panose="020B0604020202020204" pitchFamily="34" charset="0"/>
                <a:cs typeface="Arial" panose="020B0604020202020204" pitchFamily="34" charset="0"/>
              </a:rPr>
              <a:t>• Symboliczne zapisy przestrzenne.</a:t>
            </a:r>
          </a:p>
          <a:p>
            <a:endParaRPr lang="pl-PL" dirty="0"/>
          </a:p>
        </p:txBody>
      </p:sp>
    </p:spTree>
    <p:extLst>
      <p:ext uri="{BB962C8B-B14F-4D97-AF65-F5344CB8AC3E}">
        <p14:creationId xmlns:p14="http://schemas.microsoft.com/office/powerpoint/2010/main" val="2732474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967799"/>
            <a:ext cx="10515600" cy="1325563"/>
          </a:xfrm>
        </p:spPr>
        <p:txBody>
          <a:bodyPr>
            <a:normAutofit/>
          </a:bodyPr>
          <a:lstStyle/>
          <a:p>
            <a:pPr algn="ctr"/>
            <a:r>
              <a:rPr lang="pl-PL" dirty="0" smtClean="0">
                <a:latin typeface="Arial" panose="020B0604020202020204" pitchFamily="34" charset="0"/>
                <a:cs typeface="Arial" panose="020B0604020202020204" pitchFamily="34" charset="0"/>
              </a:rPr>
              <a:t>Dostępność zasobów cyfrowych</a:t>
            </a:r>
            <a:r>
              <a:rPr lang="pl-PL" dirty="0"/>
              <a:t/>
            </a:r>
            <a:br>
              <a:rPr lang="pl-PL" dirty="0"/>
            </a:br>
            <a:endParaRPr lang="pl-PL" dirty="0"/>
          </a:p>
        </p:txBody>
      </p:sp>
      <p:sp>
        <p:nvSpPr>
          <p:cNvPr id="3" name="Symbol zastępczy zawartości 2"/>
          <p:cNvSpPr>
            <a:spLocks noGrp="1"/>
          </p:cNvSpPr>
          <p:nvPr>
            <p:ph idx="1"/>
          </p:nvPr>
        </p:nvSpPr>
        <p:spPr>
          <a:xfrm>
            <a:off x="838200" y="3384262"/>
            <a:ext cx="10515600" cy="2164484"/>
          </a:xfrm>
        </p:spPr>
        <p:txBody>
          <a:bodyPr/>
          <a:lstStyle/>
          <a:p>
            <a:pPr marL="0" indent="0" algn="ctr">
              <a:buNone/>
            </a:pPr>
            <a:r>
              <a:rPr lang="pl-PL" dirty="0">
                <a:latin typeface="Arial" panose="020B0604020202020204" pitchFamily="34" charset="0"/>
                <a:cs typeface="Arial" panose="020B0604020202020204" pitchFamily="34" charset="0"/>
              </a:rPr>
              <a:t>Dostępny serwis internetowy, program lub dokument elektroniczny, powinien umożliwiać uniwersalne, wygodne i intuicyjne korzystanie z jego zasobów. </a:t>
            </a:r>
          </a:p>
          <a:p>
            <a:endParaRPr lang="pl-PL" dirty="0"/>
          </a:p>
        </p:txBody>
      </p:sp>
    </p:spTree>
    <p:extLst>
      <p:ext uri="{BB962C8B-B14F-4D97-AF65-F5344CB8AC3E}">
        <p14:creationId xmlns:p14="http://schemas.microsoft.com/office/powerpoint/2010/main" val="132481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Demonstracja – Tekst alternatywny</a:t>
            </a:r>
            <a:r>
              <a:rPr lang="pl-PL" dirty="0"/>
              <a:t/>
            </a:r>
            <a:br>
              <a:rPr lang="pl-PL" dirty="0"/>
            </a:br>
            <a:endParaRPr lang="pl-PL" dirty="0"/>
          </a:p>
        </p:txBody>
      </p:sp>
      <p:pic>
        <p:nvPicPr>
          <p:cNvPr id="4" name="Obraz 3" descr="Znak drogowy - Stop " title="Znak drogowy - Stop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5866" y="2004165"/>
            <a:ext cx="7569243" cy="4467094"/>
          </a:xfrm>
          <a:prstGeom prst="rect">
            <a:avLst/>
          </a:prstGeom>
        </p:spPr>
      </p:pic>
    </p:spTree>
    <p:extLst>
      <p:ext uri="{BB962C8B-B14F-4D97-AF65-F5344CB8AC3E}">
        <p14:creationId xmlns:p14="http://schemas.microsoft.com/office/powerpoint/2010/main" val="1513985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Dodawanie tekstu alternatywnego - MS Word 2010</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r>
              <a:rPr lang="pl-PL" dirty="0">
                <a:latin typeface="Arial" panose="020B0604020202020204" pitchFamily="34" charset="0"/>
                <a:cs typeface="Arial" panose="020B0604020202020204" pitchFamily="34" charset="0"/>
              </a:rPr>
              <a:t>Po zaznaczeniu elementu graficznego, wybierz z menu kontekstowego (Prawy klawisz myszki lub klawisz Menu) opcję Formatuj obraz , a następnie opcję Tekst   alternatywny . </a:t>
            </a:r>
          </a:p>
          <a:p>
            <a:r>
              <a:rPr lang="pl-PL" dirty="0">
                <a:latin typeface="Arial" panose="020B0604020202020204" pitchFamily="34" charset="0"/>
                <a:cs typeface="Arial" panose="020B0604020202020204" pitchFamily="34" charset="0"/>
              </a:rPr>
              <a:t>W polu Opis wpisz krótką treść alternatywną. </a:t>
            </a:r>
          </a:p>
          <a:p>
            <a:endParaRPr lang="pl-PL" dirty="0"/>
          </a:p>
        </p:txBody>
      </p:sp>
    </p:spTree>
    <p:extLst>
      <p:ext uri="{BB962C8B-B14F-4D97-AF65-F5344CB8AC3E}">
        <p14:creationId xmlns:p14="http://schemas.microsoft.com/office/powerpoint/2010/main" val="2332315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434686"/>
            <a:ext cx="10515600" cy="1325563"/>
          </a:xfrm>
        </p:spPr>
        <p:txBody>
          <a:bodyPr/>
          <a:lstStyle/>
          <a:p>
            <a:pPr algn="ctr"/>
            <a:r>
              <a:rPr lang="pl-PL" dirty="0">
                <a:latin typeface="Arial" panose="020B0604020202020204" pitchFamily="34" charset="0"/>
                <a:cs typeface="Arial" panose="020B0604020202020204" pitchFamily="34" charset="0"/>
              </a:rPr>
              <a:t>Dodawanie tekstu alternatywnego - MS Word 2013 i nowsze</a:t>
            </a:r>
          </a:p>
        </p:txBody>
      </p:sp>
      <p:sp>
        <p:nvSpPr>
          <p:cNvPr id="3" name="Symbol zastępczy zawartości 2"/>
          <p:cNvSpPr>
            <a:spLocks noGrp="1"/>
          </p:cNvSpPr>
          <p:nvPr>
            <p:ph idx="1"/>
          </p:nvPr>
        </p:nvSpPr>
        <p:spPr>
          <a:xfrm>
            <a:off x="838200" y="2604943"/>
            <a:ext cx="10515600" cy="4351338"/>
          </a:xfrm>
        </p:spPr>
        <p:txBody>
          <a:bodyPr/>
          <a:lstStyle/>
          <a:p>
            <a:r>
              <a:rPr lang="pl-PL" dirty="0">
                <a:latin typeface="Arial" panose="020B0604020202020204" pitchFamily="34" charset="0"/>
                <a:cs typeface="Arial" panose="020B0604020202020204" pitchFamily="34" charset="0"/>
              </a:rPr>
              <a:t>Po zaznaczeniu elementu graficznego, wybierz z menu kontekstowego opcję Formatuj obraz , a następnie w panelu zaznacz opcję Układ i właściwości . </a:t>
            </a:r>
          </a:p>
          <a:p>
            <a:r>
              <a:rPr lang="pl-PL" dirty="0">
                <a:latin typeface="Arial" panose="020B0604020202020204" pitchFamily="34" charset="0"/>
                <a:cs typeface="Arial" panose="020B0604020202020204" pitchFamily="34" charset="0"/>
              </a:rPr>
              <a:t>Po   rozwinięciu opcji Tekst alternatywny wpisz krótką treść alternatywną w polu Opis . </a:t>
            </a:r>
          </a:p>
          <a:p>
            <a:endParaRPr lang="pl-PL" dirty="0"/>
          </a:p>
        </p:txBody>
      </p:sp>
    </p:spTree>
    <p:extLst>
      <p:ext uri="{BB962C8B-B14F-4D97-AF65-F5344CB8AC3E}">
        <p14:creationId xmlns:p14="http://schemas.microsoft.com/office/powerpoint/2010/main" val="33675866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Dodawanie tekstu alternatywnego - MS Word w środowisku </a:t>
            </a:r>
            <a:r>
              <a:rPr lang="pl-PL" dirty="0" err="1">
                <a:latin typeface="Arial" panose="020B0604020202020204" pitchFamily="34" charset="0"/>
                <a:cs typeface="Arial" panose="020B0604020202020204" pitchFamily="34" charset="0"/>
              </a:rPr>
              <a:t>macOS</a:t>
            </a: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838200" y="2376343"/>
            <a:ext cx="10515600" cy="4351338"/>
          </a:xfrm>
        </p:spPr>
        <p:txBody>
          <a:bodyPr/>
          <a:lstStyle/>
          <a:p>
            <a:r>
              <a:rPr lang="pl-PL" dirty="0">
                <a:latin typeface="Arial" panose="020B0604020202020204" pitchFamily="34" charset="0"/>
                <a:cs typeface="Arial" panose="020B0604020202020204" pitchFamily="34" charset="0"/>
              </a:rPr>
              <a:t>Po zaznaczeniu elementu graficznego, wybierz z menu kontekstowego opcję Edytuj tekst alternatywny, i wpisz krótką treść alternatywną w polu edycyjnym. </a:t>
            </a:r>
          </a:p>
          <a:p>
            <a:r>
              <a:rPr lang="pl-PL" dirty="0">
                <a:latin typeface="Arial" panose="020B0604020202020204" pitchFamily="34" charset="0"/>
                <a:cs typeface="Arial" panose="020B0604020202020204" pitchFamily="34" charset="0"/>
              </a:rPr>
              <a:t>Dodatkowo, system operacyjny podpowie jak powinien być skonstruowany tekst alternatywny, a także umożliwi oznaczenie danej grafiki jako dekoracyjnej.</a:t>
            </a:r>
          </a:p>
          <a:p>
            <a:endParaRPr lang="pl-PL" dirty="0"/>
          </a:p>
        </p:txBody>
      </p:sp>
    </p:spTree>
    <p:extLst>
      <p:ext uri="{BB962C8B-B14F-4D97-AF65-F5344CB8AC3E}">
        <p14:creationId xmlns:p14="http://schemas.microsoft.com/office/powerpoint/2010/main" val="34555536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Zapisywanie dokumentów w MS Word</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Jeśli zamieszczasz jakiekolwiek obrazki w treści dokumentu tworzonego w edytorze MS Word, zapisz ten dokument w formacie DOC , a nie DOCX .</a:t>
            </a:r>
          </a:p>
          <a:p>
            <a:pPr marL="0" indent="0">
              <a:buNone/>
            </a:pPr>
            <a:r>
              <a:rPr lang="pl-PL" dirty="0"/>
              <a:t> </a:t>
            </a:r>
          </a:p>
          <a:p>
            <a:endParaRPr lang="pl-PL" dirty="0"/>
          </a:p>
        </p:txBody>
      </p:sp>
    </p:spTree>
    <p:extLst>
      <p:ext uri="{BB962C8B-B14F-4D97-AF65-F5344CB8AC3E}">
        <p14:creationId xmlns:p14="http://schemas.microsoft.com/office/powerpoint/2010/main" val="922419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Programowanie informacji</a:t>
            </a:r>
            <a:r>
              <a:rPr lang="pl-PL" dirty="0"/>
              <a:t/>
            </a:r>
            <a:br>
              <a:rPr lang="pl-PL" dirty="0"/>
            </a:br>
            <a:endParaRPr lang="pl-PL" dirty="0"/>
          </a:p>
        </p:txBody>
      </p:sp>
      <p:sp>
        <p:nvSpPr>
          <p:cNvPr id="3" name="Symbol zastępczy zawartości 2"/>
          <p:cNvSpPr>
            <a:spLocks noGrp="1"/>
          </p:cNvSpPr>
          <p:nvPr>
            <p:ph idx="1"/>
          </p:nvPr>
        </p:nvSpPr>
        <p:spPr>
          <a:xfrm>
            <a:off x="838200" y="2885498"/>
            <a:ext cx="10515600" cy="4351338"/>
          </a:xfrm>
        </p:spPr>
        <p:txBody>
          <a:bodyPr/>
          <a:lstStyle/>
          <a:p>
            <a:pPr marL="0" indent="0">
              <a:buNone/>
            </a:pPr>
            <a:r>
              <a:rPr lang="pl-PL" dirty="0"/>
              <a:t>Informacja i struktura muszą być zaprogramowane, np. listy, tabele, szpalty. </a:t>
            </a:r>
          </a:p>
          <a:p>
            <a:endParaRPr lang="pl-PL" dirty="0"/>
          </a:p>
        </p:txBody>
      </p:sp>
    </p:spTree>
    <p:extLst>
      <p:ext uri="{BB962C8B-B14F-4D97-AF65-F5344CB8AC3E}">
        <p14:creationId xmlns:p14="http://schemas.microsoft.com/office/powerpoint/2010/main" val="34474196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Listy w MS Word</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Do tworzenia najróżniejszych list w edytorze MS Word używaj funkcji </a:t>
            </a:r>
            <a:r>
              <a:rPr lang="pl-PL" dirty="0" err="1">
                <a:latin typeface="Arial" panose="020B0604020202020204" pitchFamily="34" charset="0"/>
                <a:cs typeface="Arial" panose="020B0604020202020204" pitchFamily="34" charset="0"/>
              </a:rPr>
              <a:t>Punktory</a:t>
            </a:r>
            <a:r>
              <a:rPr lang="pl-PL" dirty="0">
                <a:latin typeface="Arial" panose="020B0604020202020204" pitchFamily="34" charset="0"/>
                <a:cs typeface="Arial" panose="020B0604020202020204" pitchFamily="34" charset="0"/>
              </a:rPr>
              <a:t> i Numerowanie dostępnych w sekcji Akapit we    wstążce Narzędzia główne i w menu kontekstowym.</a:t>
            </a:r>
          </a:p>
          <a:p>
            <a:endParaRPr lang="pl-PL" dirty="0"/>
          </a:p>
        </p:txBody>
      </p:sp>
    </p:spTree>
    <p:extLst>
      <p:ext uri="{BB962C8B-B14F-4D97-AF65-F5344CB8AC3E}">
        <p14:creationId xmlns:p14="http://schemas.microsoft.com/office/powerpoint/2010/main" val="22557720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Tabele w MS Word</a:t>
            </a:r>
            <a:r>
              <a:rPr lang="pl-PL" dirty="0"/>
              <a:t/>
            </a:r>
            <a:br>
              <a:rPr lang="pl-PL" dirty="0"/>
            </a:br>
            <a:endParaRPr lang="pl-PL" dirty="0"/>
          </a:p>
        </p:txBody>
      </p:sp>
      <p:sp>
        <p:nvSpPr>
          <p:cNvPr id="3" name="Symbol zastępczy zawartości 2"/>
          <p:cNvSpPr>
            <a:spLocks noGrp="1"/>
          </p:cNvSpPr>
          <p:nvPr>
            <p:ph idx="1"/>
          </p:nvPr>
        </p:nvSpPr>
        <p:spPr>
          <a:xfrm>
            <a:off x="838200" y="2906279"/>
            <a:ext cx="10515600" cy="4351338"/>
          </a:xfrm>
        </p:spPr>
        <p:txBody>
          <a:bodyPr/>
          <a:lstStyle/>
          <a:p>
            <a:pPr marL="0" indent="0">
              <a:buNone/>
            </a:pPr>
            <a:r>
              <a:rPr lang="pl-PL" dirty="0"/>
              <a:t>Twórz tabele za pomocą funkcji Tabele, dostępnej na wstążce Wstawianie.</a:t>
            </a:r>
          </a:p>
        </p:txBody>
      </p:sp>
    </p:spTree>
    <p:extLst>
      <p:ext uri="{BB962C8B-B14F-4D97-AF65-F5344CB8AC3E}">
        <p14:creationId xmlns:p14="http://schemas.microsoft.com/office/powerpoint/2010/main" val="10457246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Wiersze nagłówkowe tabel</a:t>
            </a:r>
            <a:r>
              <a:rPr lang="pl-PL" dirty="0"/>
              <a:t/>
            </a:r>
            <a:br>
              <a:rPr lang="pl-PL" dirty="0"/>
            </a:br>
            <a:endParaRPr lang="pl-PL" dirty="0"/>
          </a:p>
        </p:txBody>
      </p:sp>
      <p:sp>
        <p:nvSpPr>
          <p:cNvPr id="3" name="Symbol zastępczy zawartości 2"/>
          <p:cNvSpPr>
            <a:spLocks noGrp="1"/>
          </p:cNvSpPr>
          <p:nvPr>
            <p:ph idx="1"/>
          </p:nvPr>
        </p:nvSpPr>
        <p:spPr>
          <a:xfrm>
            <a:off x="838200" y="3062144"/>
            <a:ext cx="10515600" cy="4351338"/>
          </a:xfrm>
        </p:spPr>
        <p:txBody>
          <a:bodyPr/>
          <a:lstStyle/>
          <a:p>
            <a:pPr marL="0" indent="0">
              <a:buNone/>
            </a:pPr>
            <a:r>
              <a:rPr lang="pl-PL" sz="3200" dirty="0">
                <a:latin typeface="Arial" panose="020B0604020202020204" pitchFamily="34" charset="0"/>
                <a:cs typeface="Arial" panose="020B0604020202020204" pitchFamily="34" charset="0"/>
              </a:rPr>
              <a:t>Oznacz wiersz komórek nagłówkowych dla kolumn każdej tabeli, jaką umieszczasz w dokumencie. </a:t>
            </a:r>
          </a:p>
          <a:p>
            <a:endParaRPr lang="pl-PL" dirty="0"/>
          </a:p>
        </p:txBody>
      </p:sp>
    </p:spTree>
    <p:extLst>
      <p:ext uri="{BB962C8B-B14F-4D97-AF65-F5344CB8AC3E}">
        <p14:creationId xmlns:p14="http://schemas.microsoft.com/office/powerpoint/2010/main" val="26573148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Oznaczanie wierszy nagłówkowych tabel</a:t>
            </a:r>
            <a:r>
              <a:rPr lang="pl-PL" dirty="0"/>
              <a:t/>
            </a:r>
            <a:br>
              <a:rPr lang="pl-PL" dirty="0"/>
            </a:br>
            <a:endParaRPr lang="pl-PL" dirty="0"/>
          </a:p>
        </p:txBody>
      </p:sp>
      <p:sp>
        <p:nvSpPr>
          <p:cNvPr id="3" name="Symbol zastępczy zawartości 2"/>
          <p:cNvSpPr>
            <a:spLocks noGrp="1"/>
          </p:cNvSpPr>
          <p:nvPr>
            <p:ph idx="1"/>
          </p:nvPr>
        </p:nvSpPr>
        <p:spPr>
          <a:xfrm>
            <a:off x="838200" y="2750416"/>
            <a:ext cx="10515600" cy="4351338"/>
          </a:xfrm>
        </p:spPr>
        <p:txBody>
          <a:bodyPr/>
          <a:lstStyle/>
          <a:p>
            <a:pPr marL="0" indent="0">
              <a:buNone/>
            </a:pPr>
            <a:r>
              <a:rPr lang="pl-PL" dirty="0">
                <a:latin typeface="Arial" panose="020B0604020202020204" pitchFamily="34" charset="0"/>
                <a:cs typeface="Arial" panose="020B0604020202020204" pitchFamily="34" charset="0"/>
              </a:rPr>
              <a:t>Zaznacz wiersz lub wiersze z komórkami nagłówkowymi i wybierz z menu kontekstowego (prawy klawisz myszki lub klawisz Menu) opcję Właściwości tabeli , a następnie zakładkę Wiersz . Tutaj zaznacz opcję Powtórz jako wiersz    nagłówka na początku każdej strony . </a:t>
            </a:r>
          </a:p>
          <a:p>
            <a:endParaRPr lang="pl-PL" dirty="0"/>
          </a:p>
        </p:txBody>
      </p:sp>
    </p:spTree>
    <p:extLst>
      <p:ext uri="{BB962C8B-B14F-4D97-AF65-F5344CB8AC3E}">
        <p14:creationId xmlns:p14="http://schemas.microsoft.com/office/powerpoint/2010/main" val="340477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Co to znaczy korzystać?</a:t>
            </a:r>
            <a:endParaRPr lang="pl-PL" dirty="0"/>
          </a:p>
        </p:txBody>
      </p:sp>
      <p:sp>
        <p:nvSpPr>
          <p:cNvPr id="3" name="Symbol zastępczy zawartości 2"/>
          <p:cNvSpPr>
            <a:spLocks noGrp="1"/>
          </p:cNvSpPr>
          <p:nvPr>
            <p:ph idx="1"/>
          </p:nvPr>
        </p:nvSpPr>
        <p:spPr/>
        <p:txBody>
          <a:bodyPr>
            <a:normAutofit/>
          </a:bodyPr>
          <a:lstStyle/>
          <a:p>
            <a:pPr marL="0" indent="0">
              <a:buNone/>
            </a:pPr>
            <a:endParaRPr lang="pl-PL" sz="4000" dirty="0" smtClean="0">
              <a:latin typeface="Arial" panose="020B0604020202020204" pitchFamily="34" charset="0"/>
              <a:cs typeface="Arial" panose="020B0604020202020204" pitchFamily="34" charset="0"/>
            </a:endParaRPr>
          </a:p>
          <a:p>
            <a:pPr marL="0" indent="0">
              <a:buNone/>
            </a:pPr>
            <a:endParaRPr lang="pl-PL" sz="4000" dirty="0">
              <a:latin typeface="Arial" panose="020B0604020202020204" pitchFamily="34" charset="0"/>
              <a:cs typeface="Arial" panose="020B0604020202020204" pitchFamily="34" charset="0"/>
            </a:endParaRPr>
          </a:p>
          <a:p>
            <a:pPr marL="0" indent="0" algn="ctr">
              <a:buNone/>
            </a:pPr>
            <a:r>
              <a:rPr lang="pl-PL" sz="3600" dirty="0" smtClean="0">
                <a:latin typeface="Arial" panose="020B0604020202020204" pitchFamily="34" charset="0"/>
                <a:cs typeface="Arial" panose="020B0604020202020204" pitchFamily="34" charset="0"/>
              </a:rPr>
              <a:t>Jak </a:t>
            </a:r>
            <a:r>
              <a:rPr lang="pl-PL" sz="3600" dirty="0">
                <a:latin typeface="Arial" panose="020B0604020202020204" pitchFamily="34" charset="0"/>
                <a:cs typeface="Arial" panose="020B0604020202020204" pitchFamily="34" charset="0"/>
              </a:rPr>
              <a:t>korzystamy z informacji?</a:t>
            </a:r>
            <a:endParaRPr lang="pl-PL" sz="3600" dirty="0"/>
          </a:p>
        </p:txBody>
      </p:sp>
    </p:spTree>
    <p:extLst>
      <p:ext uri="{BB962C8B-B14F-4D97-AF65-F5344CB8AC3E}">
        <p14:creationId xmlns:p14="http://schemas.microsoft.com/office/powerpoint/2010/main" val="11537418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Regularny układ tabel</a:t>
            </a:r>
            <a:r>
              <a:rPr lang="pl-PL" dirty="0"/>
              <a:t/>
            </a:r>
            <a:br>
              <a:rPr lang="pl-PL" dirty="0"/>
            </a:br>
            <a:endParaRPr lang="pl-PL" dirty="0"/>
          </a:p>
        </p:txBody>
      </p:sp>
      <p:sp>
        <p:nvSpPr>
          <p:cNvPr id="3" name="Symbol zastępczy zawartości 2"/>
          <p:cNvSpPr>
            <a:spLocks noGrp="1"/>
          </p:cNvSpPr>
          <p:nvPr>
            <p:ph idx="1"/>
          </p:nvPr>
        </p:nvSpPr>
        <p:spPr>
          <a:xfrm>
            <a:off x="838200" y="2604943"/>
            <a:ext cx="10515600" cy="4351338"/>
          </a:xfrm>
        </p:spPr>
        <p:txBody>
          <a:bodyPr/>
          <a:lstStyle/>
          <a:p>
            <a:pPr marL="0" indent="0">
              <a:buNone/>
            </a:pPr>
            <a:r>
              <a:rPr lang="pl-PL" dirty="0">
                <a:latin typeface="Arial" panose="020B0604020202020204" pitchFamily="34" charset="0"/>
                <a:cs typeface="Arial" panose="020B0604020202020204" pitchFamily="34" charset="0"/>
              </a:rPr>
              <a:t>Staraj się zapewnić tabele regularne - Taka sama ilość komórek w każdym    wierszu tabeli. </a:t>
            </a:r>
          </a:p>
        </p:txBody>
      </p:sp>
    </p:spTree>
    <p:extLst>
      <p:ext uri="{BB962C8B-B14F-4D97-AF65-F5344CB8AC3E}">
        <p14:creationId xmlns:p14="http://schemas.microsoft.com/office/powerpoint/2010/main" val="5706497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Programowanie nagłówków</a:t>
            </a:r>
            <a:r>
              <a:rPr lang="pl-PL" dirty="0"/>
              <a:t/>
            </a:r>
            <a:br>
              <a:rPr lang="pl-PL" dirty="0"/>
            </a:br>
            <a:endParaRPr lang="pl-PL" dirty="0"/>
          </a:p>
        </p:txBody>
      </p:sp>
      <p:sp>
        <p:nvSpPr>
          <p:cNvPr id="3" name="Symbol zastępczy zawartości 2"/>
          <p:cNvSpPr>
            <a:spLocks noGrp="1"/>
          </p:cNvSpPr>
          <p:nvPr>
            <p:ph idx="1"/>
          </p:nvPr>
        </p:nvSpPr>
        <p:spPr>
          <a:xfrm>
            <a:off x="910937" y="3041361"/>
            <a:ext cx="10515600" cy="4351338"/>
          </a:xfrm>
        </p:spPr>
        <p:txBody>
          <a:bodyPr/>
          <a:lstStyle/>
          <a:p>
            <a:pPr marL="0" indent="0">
              <a:buNone/>
            </a:pPr>
            <a:r>
              <a:rPr lang="pl-PL" dirty="0">
                <a:latin typeface="Arial" panose="020B0604020202020204" pitchFamily="34" charset="0"/>
                <a:cs typeface="Arial" panose="020B0604020202020204" pitchFamily="34" charset="0"/>
              </a:rPr>
              <a:t>Poprawnie zaprogramowana struktura nagłówków stanowi szkielet informacji.</a:t>
            </a:r>
          </a:p>
          <a:p>
            <a:endParaRPr lang="pl-PL" dirty="0"/>
          </a:p>
        </p:txBody>
      </p:sp>
    </p:spTree>
    <p:extLst>
      <p:ext uri="{BB962C8B-B14F-4D97-AF65-F5344CB8AC3E}">
        <p14:creationId xmlns:p14="http://schemas.microsoft.com/office/powerpoint/2010/main" val="29308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0936" y="302780"/>
            <a:ext cx="10515600" cy="1325563"/>
          </a:xfrm>
        </p:spPr>
        <p:txBody>
          <a:bodyPr/>
          <a:lstStyle/>
          <a:p>
            <a:pPr algn="ctr"/>
            <a:r>
              <a:rPr lang="pl-PL" dirty="0">
                <a:latin typeface="Arial" panose="020B0604020202020204" pitchFamily="34" charset="0"/>
                <a:cs typeface="Arial" panose="020B0604020202020204" pitchFamily="34" charset="0"/>
              </a:rPr>
              <a:t>Style Nagłówkowe</a:t>
            </a:r>
            <a:r>
              <a:rPr lang="pl-PL" dirty="0"/>
              <a:t/>
            </a:r>
            <a:br>
              <a:rPr lang="pl-PL" dirty="0"/>
            </a:br>
            <a:endParaRPr lang="pl-PL" dirty="0"/>
          </a:p>
        </p:txBody>
      </p:sp>
      <p:sp>
        <p:nvSpPr>
          <p:cNvPr id="3" name="Symbol zastępczy zawartości 2"/>
          <p:cNvSpPr>
            <a:spLocks noGrp="1"/>
          </p:cNvSpPr>
          <p:nvPr>
            <p:ph idx="1"/>
          </p:nvPr>
        </p:nvSpPr>
        <p:spPr>
          <a:xfrm>
            <a:off x="827809" y="2506662"/>
            <a:ext cx="10515600" cy="4351338"/>
          </a:xfrm>
        </p:spPr>
        <p:txBody>
          <a:bodyPr/>
          <a:lstStyle/>
          <a:p>
            <a:pPr marL="0" indent="0">
              <a:buNone/>
            </a:pPr>
            <a:r>
              <a:rPr lang="pl-PL" dirty="0">
                <a:latin typeface="Arial" panose="020B0604020202020204" pitchFamily="34" charset="0"/>
                <a:cs typeface="Arial" panose="020B0604020202020204" pitchFamily="34" charset="0"/>
              </a:rPr>
              <a:t>• Style Nagłówkowe, podobnie jak inne style w MS Word, odnaleźć można we wstążce Narzędzia główne w sekcji Style (</a:t>
            </a:r>
            <a:r>
              <a:rPr lang="pl-PL" dirty="0" err="1">
                <a:latin typeface="Arial" panose="020B0604020202020204" pitchFamily="34" charset="0"/>
                <a:cs typeface="Arial" panose="020B0604020202020204" pitchFamily="34" charset="0"/>
              </a:rPr>
              <a:t>macOS</a:t>
            </a:r>
            <a:r>
              <a:rPr lang="pl-PL" dirty="0">
                <a:latin typeface="Arial" panose="020B0604020202020204" pitchFamily="34" charset="0"/>
                <a:cs typeface="Arial" panose="020B0604020202020204" pitchFamily="34" charset="0"/>
              </a:rPr>
              <a:t> i Windows);</a:t>
            </a:r>
          </a:p>
          <a:p>
            <a:pPr marL="0" indent="0">
              <a:buNone/>
            </a:pPr>
            <a:r>
              <a:rPr lang="pl-PL" dirty="0">
                <a:latin typeface="Arial" panose="020B0604020202020204" pitchFamily="34" charset="0"/>
                <a:cs typeface="Arial" panose="020B0604020202020204" pitchFamily="34" charset="0"/>
              </a:rPr>
              <a:t>• Style można również wywołać skrótem klawiszowym </a:t>
            </a:r>
            <a:r>
              <a:rPr lang="pl-PL" dirty="0" err="1">
                <a:latin typeface="Arial" panose="020B0604020202020204" pitchFamily="34" charset="0"/>
                <a:cs typeface="Arial" panose="020B0604020202020204" pitchFamily="34" charset="0"/>
              </a:rPr>
              <a:t>Ctrl+Shift+S</a:t>
            </a:r>
            <a:r>
              <a:rPr lang="pl-PL" dirty="0">
                <a:latin typeface="Arial" panose="020B0604020202020204" pitchFamily="34" charset="0"/>
                <a:cs typeface="Arial" panose="020B0604020202020204" pitchFamily="34" charset="0"/>
              </a:rPr>
              <a:t> (Windows);</a:t>
            </a:r>
          </a:p>
          <a:p>
            <a:pPr marL="0" indent="0">
              <a:buNone/>
            </a:pPr>
            <a:r>
              <a:rPr lang="pl-PL" dirty="0">
                <a:latin typeface="Arial" panose="020B0604020202020204" pitchFamily="34" charset="0"/>
                <a:cs typeface="Arial" panose="020B0604020202020204" pitchFamily="34" charset="0"/>
              </a:rPr>
              <a:t>• Lub w systemach </a:t>
            </a:r>
            <a:r>
              <a:rPr lang="pl-PL" dirty="0" err="1">
                <a:latin typeface="Arial" panose="020B0604020202020204" pitchFamily="34" charset="0"/>
                <a:cs typeface="Arial" panose="020B0604020202020204" pitchFamily="34" charset="0"/>
              </a:rPr>
              <a:t>macOS</a:t>
            </a:r>
            <a:r>
              <a:rPr lang="pl-PL" dirty="0">
                <a:latin typeface="Arial" panose="020B0604020202020204" pitchFamily="34" charset="0"/>
                <a:cs typeface="Arial" panose="020B0604020202020204" pitchFamily="34" charset="0"/>
              </a:rPr>
              <a:t> odnaleźć w menu Format.</a:t>
            </a:r>
          </a:p>
          <a:p>
            <a:endParaRPr lang="pl-PL" dirty="0"/>
          </a:p>
        </p:txBody>
      </p:sp>
    </p:spTree>
    <p:extLst>
      <p:ext uri="{BB962C8B-B14F-4D97-AF65-F5344CB8AC3E}">
        <p14:creationId xmlns:p14="http://schemas.microsoft.com/office/powerpoint/2010/main" val="37119352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4455" y="323562"/>
            <a:ext cx="10515600" cy="1325563"/>
          </a:xfrm>
        </p:spPr>
        <p:txBody>
          <a:bodyPr/>
          <a:lstStyle/>
          <a:p>
            <a:pPr algn="ctr"/>
            <a:r>
              <a:rPr lang="pl-PL" dirty="0">
                <a:latin typeface="Arial" panose="020B0604020202020204" pitchFamily="34" charset="0"/>
                <a:cs typeface="Arial" panose="020B0604020202020204" pitchFamily="34" charset="0"/>
              </a:rPr>
              <a:t>Jak sprawdzać strukturę nagłówków?</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r>
              <a:rPr lang="pl-PL" dirty="0">
                <a:latin typeface="Arial" panose="020B0604020202020204" pitchFamily="34" charset="0"/>
                <a:cs typeface="Arial" panose="020B0604020202020204" pitchFamily="34" charset="0"/>
              </a:rPr>
              <a:t>nagłówki w dokumencie można podejrzeć w panelu Okienko nawigacji </a:t>
            </a:r>
          </a:p>
          <a:p>
            <a:r>
              <a:rPr lang="pl-PL" dirty="0">
                <a:latin typeface="Arial" panose="020B0604020202020204" pitchFamily="34" charset="0"/>
                <a:cs typeface="Arial" panose="020B0604020202020204" pitchFamily="34" charset="0"/>
              </a:rPr>
              <a:t>Panel Okna Nawigacji włączamy we wstążce Widok (po zaznaczeniu pozycji Nagłówki ). </a:t>
            </a:r>
          </a:p>
          <a:p>
            <a:endParaRPr lang="pl-PL" dirty="0"/>
          </a:p>
        </p:txBody>
      </p:sp>
    </p:spTree>
    <p:extLst>
      <p:ext uri="{BB962C8B-B14F-4D97-AF65-F5344CB8AC3E}">
        <p14:creationId xmlns:p14="http://schemas.microsoft.com/office/powerpoint/2010/main" val="377569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Ostrzeżenia</a:t>
            </a:r>
            <a:r>
              <a:rPr lang="pl-PL" dirty="0"/>
              <a:t/>
            </a:r>
            <a:br>
              <a:rPr lang="pl-PL" dirty="0"/>
            </a:br>
            <a:endParaRPr lang="pl-PL" dirty="0"/>
          </a:p>
        </p:txBody>
      </p:sp>
      <p:sp>
        <p:nvSpPr>
          <p:cNvPr id="3" name="Symbol zastępczy zawartości 2"/>
          <p:cNvSpPr>
            <a:spLocks noGrp="1"/>
          </p:cNvSpPr>
          <p:nvPr>
            <p:ph idx="1"/>
          </p:nvPr>
        </p:nvSpPr>
        <p:spPr>
          <a:xfrm>
            <a:off x="838200" y="2365953"/>
            <a:ext cx="10515600" cy="4351338"/>
          </a:xfrm>
        </p:spPr>
        <p:txBody>
          <a:bodyPr/>
          <a:lstStyle/>
          <a:p>
            <a:pPr marL="0" indent="0">
              <a:buNone/>
            </a:pPr>
            <a:r>
              <a:rPr lang="pl-PL" dirty="0">
                <a:latin typeface="Arial" panose="020B0604020202020204" pitchFamily="34" charset="0"/>
                <a:cs typeface="Arial" panose="020B0604020202020204" pitchFamily="34" charset="0"/>
              </a:rPr>
              <a:t>• Wszystkie nagłówki o pustej treści widoczne w panelu Okienko nawigacji należy usunąć;</a:t>
            </a:r>
          </a:p>
          <a:p>
            <a:pPr marL="0" indent="0">
              <a:buNone/>
            </a:pPr>
            <a:r>
              <a:rPr lang="pl-PL" dirty="0">
                <a:latin typeface="Arial" panose="020B0604020202020204" pitchFamily="34" charset="0"/>
                <a:cs typeface="Arial" panose="020B0604020202020204" pitchFamily="34" charset="0"/>
              </a:rPr>
              <a:t>• W stylu nagłówkowym nie należy umieszczać całych akapitów lub paragrafów;</a:t>
            </a:r>
          </a:p>
          <a:p>
            <a:pPr marL="0" indent="0">
              <a:buNone/>
            </a:pPr>
            <a:r>
              <a:rPr lang="pl-PL" dirty="0">
                <a:latin typeface="Arial" panose="020B0604020202020204" pitchFamily="34" charset="0"/>
                <a:cs typeface="Arial" panose="020B0604020202020204" pitchFamily="34" charset="0"/>
              </a:rPr>
              <a:t>• Style nagłówkowe nie służą do zmiany wyglądu tytułów lub podtytułów.</a:t>
            </a:r>
          </a:p>
          <a:p>
            <a:pPr marL="0" indent="0">
              <a:buNone/>
            </a:pPr>
            <a:r>
              <a:rPr lang="pl-PL" dirty="0"/>
              <a:t> </a:t>
            </a:r>
          </a:p>
          <a:p>
            <a:endParaRPr lang="pl-PL" dirty="0"/>
          </a:p>
        </p:txBody>
      </p:sp>
    </p:spTree>
    <p:extLst>
      <p:ext uri="{BB962C8B-B14F-4D97-AF65-F5344CB8AC3E}">
        <p14:creationId xmlns:p14="http://schemas.microsoft.com/office/powerpoint/2010/main" val="22711471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Nagłówek, część centralna i stopka dokumentu. </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ea typeface="Tahoma" panose="020B0604030504040204" pitchFamily="34" charset="0"/>
                <a:cs typeface="Arial" panose="020B0604020202020204" pitchFamily="34" charset="0"/>
              </a:rPr>
              <a:t>• Treści zamieszczone w nagłówku lub stopce dokumentu zazwyczaj nie </a:t>
            </a:r>
            <a:r>
              <a:rPr lang="pl-PL" dirty="0" smtClean="0">
                <a:latin typeface="Arial" panose="020B0604020202020204" pitchFamily="34" charset="0"/>
                <a:ea typeface="Tahoma" panose="020B0604030504040204" pitchFamily="34" charset="0"/>
                <a:cs typeface="Arial" panose="020B0604020202020204" pitchFamily="34" charset="0"/>
              </a:rPr>
              <a:t>są </a:t>
            </a:r>
            <a:r>
              <a:rPr lang="pl-PL" dirty="0">
                <a:latin typeface="Arial" panose="020B0604020202020204" pitchFamily="34" charset="0"/>
                <a:ea typeface="Tahoma" panose="020B0604030504040204" pitchFamily="34" charset="0"/>
                <a:cs typeface="Arial" panose="020B0604020202020204" pitchFamily="34" charset="0"/>
              </a:rPr>
              <a:t>przetwarzane przez technologie asystujące;</a:t>
            </a:r>
          </a:p>
          <a:p>
            <a:pPr marL="0" indent="0">
              <a:buNone/>
            </a:pPr>
            <a:r>
              <a:rPr lang="pl-PL" dirty="0">
                <a:latin typeface="Arial" panose="020B0604020202020204" pitchFamily="34" charset="0"/>
                <a:ea typeface="Tahoma" panose="020B0604030504040204" pitchFamily="34" charset="0"/>
                <a:cs typeface="Arial" panose="020B0604020202020204" pitchFamily="34" charset="0"/>
              </a:rPr>
              <a:t>• Nie umieszczaj hiperłączy w nagłówkach lub stopkach dokumentu;</a:t>
            </a:r>
          </a:p>
          <a:p>
            <a:pPr marL="0" indent="0">
              <a:buNone/>
            </a:pPr>
            <a:r>
              <a:rPr lang="pl-PL" dirty="0">
                <a:latin typeface="Arial" panose="020B0604020202020204" pitchFamily="34" charset="0"/>
                <a:ea typeface="Tahoma" panose="020B0604030504040204" pitchFamily="34" charset="0"/>
                <a:cs typeface="Arial" panose="020B0604020202020204" pitchFamily="34" charset="0"/>
              </a:rPr>
              <a:t>• Numerację stron zawsze zamieszczaj w nagłówku lub stopce dokumentu.</a:t>
            </a:r>
          </a:p>
          <a:p>
            <a:endParaRPr lang="pl-PL" dirty="0"/>
          </a:p>
        </p:txBody>
      </p:sp>
    </p:spTree>
    <p:extLst>
      <p:ext uri="{BB962C8B-B14F-4D97-AF65-F5344CB8AC3E}">
        <p14:creationId xmlns:p14="http://schemas.microsoft.com/office/powerpoint/2010/main" val="39503402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Hiperłącza / linki / odnośniki</a:t>
            </a:r>
          </a:p>
        </p:txBody>
      </p:sp>
      <p:sp>
        <p:nvSpPr>
          <p:cNvPr id="3" name="Symbol zastępczy zawartości 2"/>
          <p:cNvSpPr>
            <a:spLocks noGrp="1"/>
          </p:cNvSpPr>
          <p:nvPr>
            <p:ph idx="1"/>
          </p:nvPr>
        </p:nvSpPr>
        <p:spPr>
          <a:xfrm>
            <a:off x="962891" y="2999798"/>
            <a:ext cx="10515600" cy="4351338"/>
          </a:xfrm>
        </p:spPr>
        <p:txBody>
          <a:bodyPr/>
          <a:lstStyle/>
          <a:p>
            <a:pPr marL="0" indent="0">
              <a:buNone/>
            </a:pPr>
            <a:r>
              <a:rPr lang="pl-PL" dirty="0">
                <a:latin typeface="Arial" panose="020B0604020202020204" pitchFamily="34" charset="0"/>
                <a:cs typeface="Arial" panose="020B0604020202020204" pitchFamily="34" charset="0"/>
              </a:rPr>
              <a:t>Każde hiperłącze powinno posiadać zrozumiałą treść. Nazwa musi określać cel i przeznaczenie hiperłącza. Niedopuszczalne są odnośniki typu: tutaj , tu , więcej , czytaj więcej etc.</a:t>
            </a:r>
          </a:p>
          <a:p>
            <a:endParaRPr lang="pl-PL" dirty="0"/>
          </a:p>
        </p:txBody>
      </p:sp>
    </p:spTree>
    <p:extLst>
      <p:ext uri="{BB962C8B-B14F-4D97-AF65-F5344CB8AC3E}">
        <p14:creationId xmlns:p14="http://schemas.microsoft.com/office/powerpoint/2010/main" val="6885300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Programowanie hiperłączy</a:t>
            </a:r>
          </a:p>
        </p:txBody>
      </p:sp>
      <p:sp>
        <p:nvSpPr>
          <p:cNvPr id="3" name="Symbol zastępczy zawartości 2"/>
          <p:cNvSpPr>
            <a:spLocks noGrp="1"/>
          </p:cNvSpPr>
          <p:nvPr>
            <p:ph idx="1"/>
          </p:nvPr>
        </p:nvSpPr>
        <p:spPr/>
        <p:txBody>
          <a:bodyPr/>
          <a:lstStyle/>
          <a:p>
            <a:r>
              <a:rPr lang="pl-PL" dirty="0">
                <a:latin typeface="Arial" panose="020B0604020202020204" pitchFamily="34" charset="0"/>
                <a:cs typeface="Arial" panose="020B0604020202020204" pitchFamily="34" charset="0"/>
              </a:rPr>
              <a:t>Każde hiperłącze, niezależnie od tego czy dotyczy adresu internetowego, adresu e-mail itp. itd., powinno zostać zaprogramowane.</a:t>
            </a:r>
          </a:p>
          <a:p>
            <a:r>
              <a:rPr lang="pl-PL" dirty="0">
                <a:latin typeface="Arial" panose="020B0604020202020204" pitchFamily="34" charset="0"/>
                <a:cs typeface="Arial" panose="020B0604020202020204" pitchFamily="34" charset="0"/>
              </a:rPr>
              <a:t>Aby zaprogramować odnośnik, po zaznaczeniu adresu hiperłącza wystarczy skorzystać ze znajdującej się w menu kontekstowym opcji Hiperłącze (Windows) lub </a:t>
            </a:r>
            <a:r>
              <a:rPr lang="pl-PL" dirty="0" err="1">
                <a:latin typeface="Arial" panose="020B0604020202020204" pitchFamily="34" charset="0"/>
                <a:cs typeface="Arial" panose="020B0604020202020204" pitchFamily="34" charset="0"/>
              </a:rPr>
              <a:t>Hiperlink</a:t>
            </a: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macOS</a:t>
            </a:r>
            <a:r>
              <a:rPr lang="pl-PL" dirty="0">
                <a:latin typeface="Arial" panose="020B0604020202020204" pitchFamily="34" charset="0"/>
                <a:cs typeface="Arial" panose="020B0604020202020204" pitchFamily="34" charset="0"/>
              </a:rPr>
              <a:t>). W wyświetlonym kreatorze należy wprowadzić jednoznaczną nazwę w polu Tekst Do Wyświetlenia, oraz określić rodzaj danego hiperłącza.</a:t>
            </a:r>
          </a:p>
          <a:p>
            <a:endParaRPr lang="pl-PL" dirty="0"/>
          </a:p>
        </p:txBody>
      </p:sp>
    </p:spTree>
    <p:extLst>
      <p:ext uri="{BB962C8B-B14F-4D97-AF65-F5344CB8AC3E}">
        <p14:creationId xmlns:p14="http://schemas.microsoft.com/office/powerpoint/2010/main" val="3318372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Deklaracja języka</a:t>
            </a:r>
            <a:r>
              <a:rPr lang="pl-PL" dirty="0"/>
              <a:t/>
            </a:r>
            <a:br>
              <a:rPr lang="pl-PL" dirty="0"/>
            </a:br>
            <a:endParaRPr lang="pl-PL" dirty="0"/>
          </a:p>
        </p:txBody>
      </p:sp>
      <p:sp>
        <p:nvSpPr>
          <p:cNvPr id="3" name="Symbol zastępczy zawartości 2"/>
          <p:cNvSpPr>
            <a:spLocks noGrp="1"/>
          </p:cNvSpPr>
          <p:nvPr>
            <p:ph idx="1"/>
          </p:nvPr>
        </p:nvSpPr>
        <p:spPr>
          <a:xfrm>
            <a:off x="838200" y="3134879"/>
            <a:ext cx="10515600" cy="4351338"/>
          </a:xfrm>
        </p:spPr>
        <p:txBody>
          <a:bodyPr/>
          <a:lstStyle/>
          <a:p>
            <a:pPr marL="0" indent="0">
              <a:buNone/>
            </a:pPr>
            <a:r>
              <a:rPr lang="pl-PL" dirty="0">
                <a:latin typeface="Arial" panose="020B0604020202020204" pitchFamily="34" charset="0"/>
                <a:cs typeface="Arial" panose="020B0604020202020204" pitchFamily="34" charset="0"/>
              </a:rPr>
              <a:t>Język całej treści oraz jej części powinny być prawidłowo zadeklarowane</a:t>
            </a:r>
          </a:p>
        </p:txBody>
      </p:sp>
    </p:spTree>
    <p:extLst>
      <p:ext uri="{BB962C8B-B14F-4D97-AF65-F5344CB8AC3E}">
        <p14:creationId xmlns:p14="http://schemas.microsoft.com/office/powerpoint/2010/main" val="2563193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latin typeface="Arial" panose="020B0604020202020204" pitchFamily="34" charset="0"/>
                <a:cs typeface="Arial" panose="020B0604020202020204" pitchFamily="34" charset="0"/>
              </a:rPr>
              <a:t>Programowanie języka dokumentu w MS Word</a:t>
            </a:r>
            <a:r>
              <a:rPr lang="pl-PL" dirty="0"/>
              <a:t/>
            </a:r>
            <a:br>
              <a:rPr lang="pl-PL" dirty="0"/>
            </a:br>
            <a:endParaRPr lang="pl-PL" dirty="0"/>
          </a:p>
        </p:txBody>
      </p:sp>
      <p:sp>
        <p:nvSpPr>
          <p:cNvPr id="3" name="Symbol zastępczy zawartości 2"/>
          <p:cNvSpPr>
            <a:spLocks noGrp="1"/>
          </p:cNvSpPr>
          <p:nvPr>
            <p:ph idx="1"/>
          </p:nvPr>
        </p:nvSpPr>
        <p:spPr>
          <a:xfrm>
            <a:off x="838200" y="2937452"/>
            <a:ext cx="10515600" cy="4351338"/>
          </a:xfrm>
        </p:spPr>
        <p:txBody>
          <a:bodyPr/>
          <a:lstStyle/>
          <a:p>
            <a:pPr marL="0" indent="0">
              <a:buNone/>
            </a:pPr>
            <a:r>
              <a:rPr lang="pl-PL" dirty="0">
                <a:latin typeface="Arial" panose="020B0604020202020204" pitchFamily="34" charset="0"/>
                <a:cs typeface="Arial" panose="020B0604020202020204" pitchFamily="34" charset="0"/>
              </a:rPr>
              <a:t>Język dokumentu można określić za pomocą funkcji Język, znajdującej się w edytorze MS Word, na wstążce Recenzja. Dotyczy to zarówno języka całego dokumentu, jak i wybranego fragmentu tekstu.</a:t>
            </a:r>
          </a:p>
          <a:p>
            <a:endParaRPr lang="pl-PL" dirty="0"/>
          </a:p>
        </p:txBody>
      </p:sp>
    </p:spTree>
    <p:extLst>
      <p:ext uri="{BB962C8B-B14F-4D97-AF65-F5344CB8AC3E}">
        <p14:creationId xmlns:p14="http://schemas.microsoft.com/office/powerpoint/2010/main" val="12950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latin typeface="Arial" panose="020B0604020202020204" pitchFamily="34" charset="0"/>
                <a:cs typeface="Arial" panose="020B0604020202020204" pitchFamily="34" charset="0"/>
              </a:rPr>
              <a:t>Kogo dotyka brak dostępności?</a:t>
            </a:r>
            <a:r>
              <a:rPr lang="pl-PL" dirty="0">
                <a:latin typeface="Arial" panose="020B0604020202020204" pitchFamily="34" charset="0"/>
                <a:cs typeface="Arial" panose="020B0604020202020204" pitchFamily="34" charset="0"/>
              </a:rPr>
              <a:t/>
            </a:r>
            <a:br>
              <a:rPr lang="pl-PL"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713508" y="2054225"/>
            <a:ext cx="10515600" cy="4351338"/>
          </a:xfrm>
        </p:spPr>
        <p:txBody>
          <a:bodyPr/>
          <a:lstStyle/>
          <a:p>
            <a:pPr marL="0" indent="0">
              <a:buNone/>
            </a:pPr>
            <a:r>
              <a:rPr lang="pl-PL" dirty="0">
                <a:latin typeface="Arial" panose="020B0604020202020204" pitchFamily="34" charset="0"/>
                <a:cs typeface="Arial" panose="020B0604020202020204" pitchFamily="34" charset="0"/>
              </a:rPr>
              <a:t>• Osoby z dysfunkcją sensoryczną (wzroku, słuchu), </a:t>
            </a:r>
          </a:p>
          <a:p>
            <a:pPr marL="0" indent="0">
              <a:buNone/>
            </a:pPr>
            <a:r>
              <a:rPr lang="pl-PL" dirty="0">
                <a:latin typeface="Arial" panose="020B0604020202020204" pitchFamily="34" charset="0"/>
                <a:cs typeface="Arial" panose="020B0604020202020204" pitchFamily="34" charset="0"/>
              </a:rPr>
              <a:t>• Osoby niepełnosprawne manualnie, </a:t>
            </a:r>
          </a:p>
          <a:p>
            <a:pPr marL="0" indent="0">
              <a:buNone/>
            </a:pPr>
            <a:r>
              <a:rPr lang="pl-PL" dirty="0">
                <a:latin typeface="Arial" panose="020B0604020202020204" pitchFamily="34" charset="0"/>
                <a:cs typeface="Arial" panose="020B0604020202020204" pitchFamily="34" charset="0"/>
              </a:rPr>
              <a:t>• Osoby niepełnosprawne intelektualnie, </a:t>
            </a:r>
          </a:p>
          <a:p>
            <a:pPr marL="0" indent="0">
              <a:buNone/>
            </a:pPr>
            <a:r>
              <a:rPr lang="pl-PL" dirty="0">
                <a:latin typeface="Arial" panose="020B0604020202020204" pitchFamily="34" charset="0"/>
                <a:cs typeface="Arial" panose="020B0604020202020204" pitchFamily="34" charset="0"/>
              </a:rPr>
              <a:t>• Seniorów i obcokrajowców, </a:t>
            </a:r>
          </a:p>
          <a:p>
            <a:pPr marL="0" indent="0">
              <a:buNone/>
            </a:pPr>
            <a:r>
              <a:rPr lang="pl-PL" dirty="0">
                <a:latin typeface="Arial" panose="020B0604020202020204" pitchFamily="34" charset="0"/>
                <a:cs typeface="Arial" panose="020B0604020202020204" pitchFamily="34" charset="0"/>
              </a:rPr>
              <a:t>• Użytkowników starszych oraz ultranowoczesnych technologii, </a:t>
            </a:r>
          </a:p>
          <a:p>
            <a:pPr marL="0" indent="0">
              <a:buNone/>
            </a:pPr>
            <a:r>
              <a:rPr lang="pl-PL" dirty="0">
                <a:latin typeface="Arial" panose="020B0604020202020204" pitchFamily="34" charset="0"/>
                <a:cs typeface="Arial" panose="020B0604020202020204" pitchFamily="34" charset="0"/>
              </a:rPr>
              <a:t>• Automaty i roboty sieciowe, </a:t>
            </a:r>
          </a:p>
          <a:p>
            <a:pPr marL="0" indent="0">
              <a:buNone/>
            </a:pPr>
            <a:r>
              <a:rPr lang="pl-PL" dirty="0">
                <a:latin typeface="Arial" panose="020B0604020202020204" pitchFamily="34" charset="0"/>
                <a:cs typeface="Arial" panose="020B0604020202020204" pitchFamily="34" charset="0"/>
              </a:rPr>
              <a:t>• Wszystkich użytkowników Internetu;</a:t>
            </a:r>
          </a:p>
          <a:p>
            <a:endParaRPr lang="pl-PL" dirty="0"/>
          </a:p>
        </p:txBody>
      </p:sp>
    </p:spTree>
    <p:extLst>
      <p:ext uri="{BB962C8B-B14F-4D97-AF65-F5344CB8AC3E}">
        <p14:creationId xmlns:p14="http://schemas.microsoft.com/office/powerpoint/2010/main" val="403310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Tytuł dokumentu w MS Word</a:t>
            </a:r>
            <a:r>
              <a:rPr lang="pl-PL" dirty="0"/>
              <a:t/>
            </a:r>
            <a:br>
              <a:rPr lang="pl-PL" dirty="0"/>
            </a:br>
            <a:endParaRPr lang="pl-PL" dirty="0"/>
          </a:p>
        </p:txBody>
      </p:sp>
      <p:sp>
        <p:nvSpPr>
          <p:cNvPr id="3" name="Symbol zastępczy zawartości 2"/>
          <p:cNvSpPr>
            <a:spLocks noGrp="1"/>
          </p:cNvSpPr>
          <p:nvPr>
            <p:ph idx="1"/>
          </p:nvPr>
        </p:nvSpPr>
        <p:spPr>
          <a:xfrm>
            <a:off x="838200" y="2506662"/>
            <a:ext cx="10515600" cy="4351338"/>
          </a:xfrm>
        </p:spPr>
        <p:txBody>
          <a:bodyPr/>
          <a:lstStyle/>
          <a:p>
            <a:pPr marL="0" indent="0">
              <a:buNone/>
            </a:pPr>
            <a:r>
              <a:rPr lang="pl-PL" dirty="0">
                <a:latin typeface="Arial" panose="020B0604020202020204" pitchFamily="34" charset="0"/>
                <a:cs typeface="Arial" panose="020B0604020202020204" pitchFamily="34" charset="0"/>
              </a:rPr>
              <a:t>• W środowisku Windows, wpisz tytuł dokumentu w menu Plik , w zakładce Informacje , w sekcji Właściwości i w polu Tytuł .</a:t>
            </a:r>
          </a:p>
          <a:p>
            <a:pPr marL="0" indent="0">
              <a:buNone/>
            </a:pPr>
            <a:r>
              <a:rPr lang="pl-PL" dirty="0">
                <a:latin typeface="Arial" panose="020B0604020202020204" pitchFamily="34" charset="0"/>
                <a:cs typeface="Arial" panose="020B0604020202020204" pitchFamily="34" charset="0"/>
              </a:rPr>
              <a:t>• W środowisku </a:t>
            </a:r>
            <a:r>
              <a:rPr lang="pl-PL" dirty="0" err="1">
                <a:latin typeface="Arial" panose="020B0604020202020204" pitchFamily="34" charset="0"/>
                <a:cs typeface="Arial" panose="020B0604020202020204" pitchFamily="34" charset="0"/>
              </a:rPr>
              <a:t>macOS</a:t>
            </a:r>
            <a:r>
              <a:rPr lang="pl-PL" dirty="0">
                <a:latin typeface="Arial" panose="020B0604020202020204" pitchFamily="34" charset="0"/>
                <a:cs typeface="Arial" panose="020B0604020202020204" pitchFamily="34" charset="0"/>
              </a:rPr>
              <a:t> w menu Plik wybierz Właściwości, i w zakładce Podsumowanie uzupełnij pole Tytuł.</a:t>
            </a:r>
          </a:p>
          <a:p>
            <a:endParaRPr lang="pl-PL" dirty="0"/>
          </a:p>
        </p:txBody>
      </p:sp>
    </p:spTree>
    <p:extLst>
      <p:ext uri="{BB962C8B-B14F-4D97-AF65-F5344CB8AC3E}">
        <p14:creationId xmlns:p14="http://schemas.microsoft.com/office/powerpoint/2010/main" val="34444485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Tytuł dokumentu - Systemowo</a:t>
            </a:r>
            <a:r>
              <a:rPr lang="pl-PL" dirty="0"/>
              <a:t/>
            </a:r>
            <a:br>
              <a:rPr lang="pl-PL" dirty="0"/>
            </a:br>
            <a:endParaRPr lang="pl-PL" dirty="0"/>
          </a:p>
        </p:txBody>
      </p:sp>
      <p:sp>
        <p:nvSpPr>
          <p:cNvPr id="3" name="Symbol zastępczy zawartości 2"/>
          <p:cNvSpPr>
            <a:spLocks noGrp="1"/>
          </p:cNvSpPr>
          <p:nvPr>
            <p:ph idx="1"/>
          </p:nvPr>
        </p:nvSpPr>
        <p:spPr>
          <a:xfrm>
            <a:off x="838200" y="2771198"/>
            <a:ext cx="10515600" cy="4351338"/>
          </a:xfrm>
        </p:spPr>
        <p:txBody>
          <a:bodyPr/>
          <a:lstStyle/>
          <a:p>
            <a:pPr marL="0" indent="0">
              <a:buNone/>
            </a:pPr>
            <a:r>
              <a:rPr lang="pl-PL" dirty="0">
                <a:latin typeface="Arial" panose="020B0604020202020204" pitchFamily="34" charset="0"/>
                <a:cs typeface="Arial" panose="020B0604020202020204" pitchFamily="34" charset="0"/>
              </a:rPr>
              <a:t>W środowisku Windows, po podświetleniu danego pliku należy nacisnąć menu kontekstowe lub prawy klawisz myszy i wybrać opcję Właściwości. Po przejściu do zakładki Szczegóły, można wpisać tytuł dokumentu, jego autora, nazwę firmy lub organizacji, a także pozostałe informacje.</a:t>
            </a:r>
          </a:p>
          <a:p>
            <a:endParaRPr lang="pl-PL" dirty="0"/>
          </a:p>
        </p:txBody>
      </p:sp>
    </p:spTree>
    <p:extLst>
      <p:ext uri="{BB962C8B-B14F-4D97-AF65-F5344CB8AC3E}">
        <p14:creationId xmlns:p14="http://schemas.microsoft.com/office/powerpoint/2010/main" val="41235057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ea typeface="Tahoma" panose="020B0604030504040204" pitchFamily="34" charset="0"/>
                <a:cs typeface="Arial" panose="020B0604020202020204" pitchFamily="34" charset="0"/>
              </a:rPr>
              <a:t>Zrozumiałość informacji</a:t>
            </a:r>
          </a:p>
        </p:txBody>
      </p:sp>
      <p:sp>
        <p:nvSpPr>
          <p:cNvPr id="3" name="Symbol zastępczy zawartości 2"/>
          <p:cNvSpPr>
            <a:spLocks noGrp="1"/>
          </p:cNvSpPr>
          <p:nvPr>
            <p:ph idx="1"/>
          </p:nvPr>
        </p:nvSpPr>
        <p:spPr>
          <a:xfrm>
            <a:off x="838200" y="2708852"/>
            <a:ext cx="10515600" cy="4351338"/>
          </a:xfrm>
        </p:spPr>
        <p:txBody>
          <a:bodyPr/>
          <a:lstStyle/>
          <a:p>
            <a:pPr marL="0" indent="0">
              <a:buNone/>
            </a:pPr>
            <a:r>
              <a:rPr lang="pl-PL" dirty="0">
                <a:latin typeface="Arial" panose="020B0604020202020204" pitchFamily="34" charset="0"/>
                <a:cs typeface="Arial" panose="020B0604020202020204" pitchFamily="34" charset="0"/>
              </a:rPr>
              <a:t>• Informacja musi być zredagowana w zrozumiały sposób, </a:t>
            </a:r>
          </a:p>
          <a:p>
            <a:pPr marL="0" indent="0">
              <a:buNone/>
            </a:pPr>
            <a:r>
              <a:rPr lang="pl-PL" dirty="0">
                <a:latin typeface="Arial" panose="020B0604020202020204" pitchFamily="34" charset="0"/>
                <a:cs typeface="Arial" panose="020B0604020202020204" pitchFamily="34" charset="0"/>
              </a:rPr>
              <a:t>• Należy rozwijać skróty i wyjaśniać trudne pojęcia, </a:t>
            </a:r>
          </a:p>
          <a:p>
            <a:pPr marL="0" indent="0">
              <a:buNone/>
            </a:pPr>
            <a:r>
              <a:rPr lang="pl-PL" dirty="0">
                <a:latin typeface="Arial" panose="020B0604020202020204" pitchFamily="34" charset="0"/>
                <a:cs typeface="Arial" panose="020B0604020202020204" pitchFamily="34" charset="0"/>
              </a:rPr>
              <a:t>• Należy stosować prosty język i unikać żargonu.</a:t>
            </a:r>
          </a:p>
          <a:p>
            <a:endParaRPr lang="pl-PL" dirty="0"/>
          </a:p>
        </p:txBody>
      </p:sp>
    </p:spTree>
    <p:extLst>
      <p:ext uri="{BB962C8B-B14F-4D97-AF65-F5344CB8AC3E}">
        <p14:creationId xmlns:p14="http://schemas.microsoft.com/office/powerpoint/2010/main" val="42942072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Fragment umowy ACTA:</a:t>
            </a:r>
            <a:r>
              <a:rPr lang="pl-PL" dirty="0"/>
              <a:t/>
            </a:r>
            <a:br>
              <a:rPr lang="pl-PL" dirty="0"/>
            </a:br>
            <a:endParaRPr lang="pl-PL" dirty="0"/>
          </a:p>
        </p:txBody>
      </p:sp>
      <p:sp>
        <p:nvSpPr>
          <p:cNvPr id="3" name="Symbol zastępczy zawartości 2"/>
          <p:cNvSpPr>
            <a:spLocks noGrp="1"/>
          </p:cNvSpPr>
          <p:nvPr>
            <p:ph idx="1"/>
          </p:nvPr>
        </p:nvSpPr>
        <p:spPr/>
        <p:txBody>
          <a:bodyPr>
            <a:normAutofit fontScale="92500"/>
          </a:bodyPr>
          <a:lstStyle/>
          <a:p>
            <a:pPr marL="0" indent="0">
              <a:buNone/>
            </a:pPr>
            <a:r>
              <a:rPr lang="pl-PL" dirty="0">
                <a:latin typeface="Arial" panose="020B0604020202020204" pitchFamily="34" charset="0"/>
                <a:cs typeface="Arial" panose="020B0604020202020204" pitchFamily="34" charset="0"/>
              </a:rPr>
              <a:t>"Bez uszczerbku dla prawodawstwa Strony dotyczącego przywilejów, ochrony poufności źródeł informacji lub przetwarzania danych osobowych, każda Strona zapewnia swoim organom sądowym, w cywilnych procedurach sądowych dotyczących dochodzenia i egzekwowania praw własności intelektualnej, prawo do nakazania sprawcy naruszenia lub domniemanemu sprawcy naruszenia, na uzasadniony wniosek posiadacza praw, by przekazał posiadaczowi praw lub organom sądowym, przynajmniej dla celów zgromadzenia dowodów, stosowne informacje, zgodnie z obowiązującymi przepisami ustawodawczymi i wykonawczymi, będące w posiadaniu lub pod kontrolą sprawcy naruszenia lub domniemanego sprawcy naruszenia".</a:t>
            </a:r>
          </a:p>
          <a:p>
            <a:endParaRPr lang="pl-PL" dirty="0"/>
          </a:p>
        </p:txBody>
      </p:sp>
    </p:spTree>
    <p:extLst>
      <p:ext uri="{BB962C8B-B14F-4D97-AF65-F5344CB8AC3E}">
        <p14:creationId xmlns:p14="http://schemas.microsoft.com/office/powerpoint/2010/main" val="17158700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Podsumowanie - Zbyt trudny język</a:t>
            </a:r>
            <a:r>
              <a:rPr lang="pl-PL" dirty="0"/>
              <a:t/>
            </a:r>
            <a:br>
              <a:rPr lang="pl-PL" dirty="0"/>
            </a:br>
            <a:endParaRPr lang="pl-PL" dirty="0"/>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 1 zdanie,</a:t>
            </a:r>
          </a:p>
          <a:p>
            <a:pPr marL="0" indent="0">
              <a:buNone/>
            </a:pPr>
            <a:r>
              <a:rPr lang="pl-PL" dirty="0">
                <a:latin typeface="Arial" panose="020B0604020202020204" pitchFamily="34" charset="0"/>
                <a:cs typeface="Arial" panose="020B0604020202020204" pitchFamily="34" charset="0"/>
              </a:rPr>
              <a:t>• 679 znaków,</a:t>
            </a:r>
          </a:p>
          <a:p>
            <a:pPr marL="0" indent="0">
              <a:buNone/>
            </a:pPr>
            <a:r>
              <a:rPr lang="pl-PL" dirty="0">
                <a:latin typeface="Arial" panose="020B0604020202020204" pitchFamily="34" charset="0"/>
                <a:cs typeface="Arial" panose="020B0604020202020204" pitchFamily="34" charset="0"/>
              </a:rPr>
              <a:t>• 79 słów,</a:t>
            </a:r>
          </a:p>
          <a:p>
            <a:pPr marL="0" indent="0">
              <a:buNone/>
            </a:pPr>
            <a:r>
              <a:rPr lang="pl-PL" dirty="0">
                <a:latin typeface="Arial" panose="020B0604020202020204" pitchFamily="34" charset="0"/>
                <a:cs typeface="Arial" panose="020B0604020202020204" pitchFamily="34" charset="0"/>
              </a:rPr>
              <a:t>• 5 wiadomości SMS;</a:t>
            </a:r>
          </a:p>
          <a:p>
            <a:endParaRPr lang="pl-PL" dirty="0"/>
          </a:p>
        </p:txBody>
      </p:sp>
    </p:spTree>
    <p:extLst>
      <p:ext uri="{BB962C8B-B14F-4D97-AF65-F5344CB8AC3E}">
        <p14:creationId xmlns:p14="http://schemas.microsoft.com/office/powerpoint/2010/main" val="13087030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Polska język trudny mowa...</a:t>
            </a:r>
          </a:p>
        </p:txBody>
      </p:sp>
      <p:sp>
        <p:nvSpPr>
          <p:cNvPr id="3" name="Symbol zastępczy zawartości 2"/>
          <p:cNvSpPr>
            <a:spLocks noGrp="1"/>
          </p:cNvSpPr>
          <p:nvPr>
            <p:ph idx="1"/>
          </p:nvPr>
        </p:nvSpPr>
        <p:spPr/>
        <p:txBody>
          <a:bodyPr/>
          <a:lstStyle/>
          <a:p>
            <a:pPr marL="0" indent="0">
              <a:buNone/>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Logios</a:t>
            </a:r>
            <a:r>
              <a:rPr lang="pl-PL" dirty="0">
                <a:latin typeface="Arial" panose="020B0604020202020204" pitchFamily="34" charset="0"/>
                <a:cs typeface="Arial" panose="020B0604020202020204" pitchFamily="34" charset="0"/>
              </a:rPr>
              <a:t>: </a:t>
            </a:r>
          </a:p>
          <a:p>
            <a:pPr marL="0" indent="0">
              <a:buNone/>
            </a:pPr>
            <a:r>
              <a:rPr lang="pl-PL" dirty="0">
                <a:latin typeface="Arial" panose="020B0604020202020204" pitchFamily="34" charset="0"/>
                <a:cs typeface="Arial" panose="020B0604020202020204" pitchFamily="34" charset="0"/>
              </a:rPr>
              <a:t>http://www.logios.pl</a:t>
            </a:r>
          </a:p>
          <a:p>
            <a:pPr marL="0" indent="0">
              <a:buNone/>
            </a:pPr>
            <a:r>
              <a:rPr lang="pl-PL" dirty="0">
                <a:latin typeface="Arial" panose="020B0604020202020204" pitchFamily="34" charset="0"/>
                <a:cs typeface="Arial" panose="020B0604020202020204" pitchFamily="34" charset="0"/>
              </a:rPr>
              <a:t>• </a:t>
            </a:r>
            <a:r>
              <a:rPr lang="pl-PL" dirty="0" err="1">
                <a:latin typeface="Arial" panose="020B0604020202020204" pitchFamily="34" charset="0"/>
                <a:cs typeface="Arial" panose="020B0604020202020204" pitchFamily="34" charset="0"/>
              </a:rPr>
              <a:t>Jasnopis</a:t>
            </a:r>
            <a:r>
              <a:rPr lang="pl-PL" dirty="0">
                <a:latin typeface="Arial" panose="020B0604020202020204" pitchFamily="34" charset="0"/>
                <a:cs typeface="Arial" panose="020B0604020202020204" pitchFamily="34" charset="0"/>
              </a:rPr>
              <a:t>:</a:t>
            </a:r>
          </a:p>
          <a:p>
            <a:pPr marL="0" indent="0">
              <a:buNone/>
            </a:pPr>
            <a:r>
              <a:rPr lang="pl-PL" dirty="0">
                <a:latin typeface="Arial" panose="020B0604020202020204" pitchFamily="34" charset="0"/>
                <a:cs typeface="Arial" panose="020B0604020202020204" pitchFamily="34" charset="0"/>
              </a:rPr>
              <a:t>https://jasnopis.pl</a:t>
            </a:r>
          </a:p>
          <a:p>
            <a:endParaRPr lang="pl-PL" dirty="0"/>
          </a:p>
        </p:txBody>
      </p:sp>
    </p:spTree>
    <p:extLst>
      <p:ext uri="{BB962C8B-B14F-4D97-AF65-F5344CB8AC3E}">
        <p14:creationId xmlns:p14="http://schemas.microsoft.com/office/powerpoint/2010/main" val="23152027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Zapis dokumentu do formatu PDF - MS Word w środowisku Windows</a:t>
            </a:r>
            <a:r>
              <a:rPr lang="pl-PL" dirty="0"/>
              <a:t/>
            </a:r>
            <a:br>
              <a:rPr lang="pl-PL" dirty="0"/>
            </a:br>
            <a:endParaRPr lang="pl-PL" dirty="0"/>
          </a:p>
        </p:txBody>
      </p:sp>
      <p:sp>
        <p:nvSpPr>
          <p:cNvPr id="3" name="Symbol zastępczy zawartości 2"/>
          <p:cNvSpPr>
            <a:spLocks noGrp="1"/>
          </p:cNvSpPr>
          <p:nvPr>
            <p:ph idx="1"/>
          </p:nvPr>
        </p:nvSpPr>
        <p:spPr>
          <a:xfrm>
            <a:off x="838200" y="2750416"/>
            <a:ext cx="10515600" cy="4351338"/>
          </a:xfrm>
        </p:spPr>
        <p:txBody>
          <a:bodyPr/>
          <a:lstStyle/>
          <a:p>
            <a:pPr marL="0" indent="0">
              <a:buNone/>
            </a:pPr>
            <a:r>
              <a:rPr lang="pl-PL" dirty="0">
                <a:latin typeface="Arial" panose="020B0604020202020204" pitchFamily="34" charset="0"/>
                <a:cs typeface="Arial" panose="020B0604020202020204" pitchFamily="34" charset="0"/>
              </a:rPr>
              <a:t>Podczas zapisywania dokumentu  do formatu PDF, w oknie Opcje , zaznacz pozycję Utwórz zakładki przy użyciu: Nagłówki , Właściwości dokumentu oraz </a:t>
            </a:r>
            <a:r>
              <a:rPr lang="pl-PL" dirty="0" err="1">
                <a:latin typeface="Arial" panose="020B0604020202020204" pitchFamily="34" charset="0"/>
                <a:cs typeface="Arial" panose="020B0604020202020204" pitchFamily="34" charset="0"/>
              </a:rPr>
              <a:t>Tagi</a:t>
            </a:r>
            <a:r>
              <a:rPr lang="pl-PL" dirty="0">
                <a:latin typeface="Arial" panose="020B0604020202020204" pitchFamily="34" charset="0"/>
                <a:cs typeface="Arial" panose="020B0604020202020204" pitchFamily="34" charset="0"/>
              </a:rPr>
              <a:t> struktury dokumentu dla ułatwień dostępu .</a:t>
            </a:r>
          </a:p>
          <a:p>
            <a:endParaRPr lang="pl-PL" dirty="0"/>
          </a:p>
        </p:txBody>
      </p:sp>
    </p:spTree>
    <p:extLst>
      <p:ext uri="{BB962C8B-B14F-4D97-AF65-F5344CB8AC3E}">
        <p14:creationId xmlns:p14="http://schemas.microsoft.com/office/powerpoint/2010/main" val="26496910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latin typeface="Arial" panose="020B0604020202020204" pitchFamily="34" charset="0"/>
                <a:cs typeface="Arial" panose="020B0604020202020204" pitchFamily="34" charset="0"/>
              </a:rPr>
              <a:t>Zapis dokumentu do formatu PDF - MS Word w środowisku </a:t>
            </a:r>
            <a:r>
              <a:rPr lang="pl-PL" dirty="0" err="1">
                <a:latin typeface="Arial" panose="020B0604020202020204" pitchFamily="34" charset="0"/>
                <a:cs typeface="Arial" panose="020B0604020202020204" pitchFamily="34" charset="0"/>
              </a:rPr>
              <a:t>macOS</a:t>
            </a:r>
            <a:r>
              <a:rPr lang="pl-PL" dirty="0"/>
              <a:t/>
            </a:r>
            <a:br>
              <a:rPr lang="pl-PL" dirty="0"/>
            </a:br>
            <a:endParaRPr lang="pl-PL" dirty="0"/>
          </a:p>
        </p:txBody>
      </p:sp>
      <p:sp>
        <p:nvSpPr>
          <p:cNvPr id="3" name="Symbol zastępczy zawartości 2"/>
          <p:cNvSpPr>
            <a:spLocks noGrp="1"/>
          </p:cNvSpPr>
          <p:nvPr>
            <p:ph idx="1"/>
          </p:nvPr>
        </p:nvSpPr>
        <p:spPr>
          <a:xfrm>
            <a:off x="838200" y="2781589"/>
            <a:ext cx="10515600" cy="4351338"/>
          </a:xfrm>
        </p:spPr>
        <p:txBody>
          <a:bodyPr/>
          <a:lstStyle/>
          <a:p>
            <a:pPr marL="0" indent="0">
              <a:buNone/>
            </a:pPr>
            <a:r>
              <a:rPr lang="pl-PL" dirty="0">
                <a:latin typeface="Arial" panose="020B0604020202020204" pitchFamily="34" charset="0"/>
                <a:cs typeface="Arial" panose="020B0604020202020204" pitchFamily="34" charset="0"/>
              </a:rPr>
              <a:t>Podczas zapisywania dokumentu  do formatu PDF, po wybraniu formatu PDF, należy zaznaczyć opcję: Najlepsze do elektronicznej dystrybucji i ułatwień dostępu</a:t>
            </a:r>
            <a:r>
              <a:rPr lang="pl-PL" dirty="0" smtClean="0">
                <a:latin typeface="Arial" panose="020B0604020202020204" pitchFamily="34" charset="0"/>
                <a:cs typeface="Arial" panose="020B0604020202020204" pitchFamily="34" charset="0"/>
              </a:rPr>
              <a:t>. </a:t>
            </a:r>
          </a:p>
          <a:p>
            <a:pPr marL="0" indent="0">
              <a:buNone/>
            </a:pPr>
            <a:r>
              <a:rPr lang="pl-PL" dirty="0" smtClean="0">
                <a:latin typeface="Arial" panose="020B0604020202020204" pitchFamily="34" charset="0"/>
                <a:cs typeface="Arial" panose="020B0604020202020204" pitchFamily="34" charset="0"/>
              </a:rPr>
              <a:t>(</a:t>
            </a:r>
            <a:r>
              <a:rPr lang="pl-PL" dirty="0">
                <a:latin typeface="Arial" panose="020B0604020202020204" pitchFamily="34" charset="0"/>
                <a:cs typeface="Arial" panose="020B0604020202020204" pitchFamily="34" charset="0"/>
              </a:rPr>
              <a:t>korzysta z usługi online firmy Microsoft) </a:t>
            </a:r>
          </a:p>
          <a:p>
            <a:endParaRPr lang="pl-PL" dirty="0"/>
          </a:p>
        </p:txBody>
      </p:sp>
    </p:spTree>
    <p:extLst>
      <p:ext uri="{BB962C8B-B14F-4D97-AF65-F5344CB8AC3E}">
        <p14:creationId xmlns:p14="http://schemas.microsoft.com/office/powerpoint/2010/main" val="39853715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02779"/>
            <a:ext cx="10515600" cy="1325563"/>
          </a:xfrm>
        </p:spPr>
        <p:txBody>
          <a:bodyPr>
            <a:normAutofit fontScale="90000"/>
          </a:bodyPr>
          <a:lstStyle/>
          <a:p>
            <a:pPr algn="ctr"/>
            <a:r>
              <a:rPr lang="pl-PL" dirty="0">
                <a:latin typeface="Arial" panose="020B0604020202020204" pitchFamily="34" charset="0"/>
                <a:cs typeface="Arial" panose="020B0604020202020204" pitchFamily="34" charset="0"/>
              </a:rPr>
              <a:t>Automatyczne badanie dostępności w MS Word</a:t>
            </a:r>
            <a:r>
              <a:rPr lang="pl-PL" dirty="0"/>
              <a:t/>
            </a:r>
            <a:br>
              <a:rPr lang="pl-PL" dirty="0"/>
            </a:br>
            <a:endParaRPr lang="pl-PL" dirty="0"/>
          </a:p>
        </p:txBody>
      </p:sp>
      <p:sp>
        <p:nvSpPr>
          <p:cNvPr id="3" name="Symbol zastępczy zawartości 2"/>
          <p:cNvSpPr>
            <a:spLocks noGrp="1"/>
          </p:cNvSpPr>
          <p:nvPr>
            <p:ph idx="1"/>
          </p:nvPr>
        </p:nvSpPr>
        <p:spPr>
          <a:xfrm>
            <a:off x="838200" y="2667289"/>
            <a:ext cx="10515600" cy="4351338"/>
          </a:xfrm>
        </p:spPr>
        <p:txBody>
          <a:bodyPr/>
          <a:lstStyle/>
          <a:p>
            <a:pPr marL="0" indent="0">
              <a:buNone/>
            </a:pPr>
            <a:r>
              <a:rPr lang="pl-PL" dirty="0">
                <a:latin typeface="Arial" panose="020B0604020202020204" pitchFamily="34" charset="0"/>
                <a:cs typeface="Arial" panose="020B0604020202020204" pitchFamily="34" charset="0"/>
              </a:rPr>
              <a:t>Opcję Sprawdzania Ułatwień Dostępu można odnaleźć: </a:t>
            </a:r>
          </a:p>
          <a:p>
            <a:pPr marL="0" indent="0">
              <a:buNone/>
            </a:pPr>
            <a:r>
              <a:rPr lang="pl-PL" dirty="0">
                <a:latin typeface="Arial" panose="020B0604020202020204" pitchFamily="34" charset="0"/>
                <a:cs typeface="Arial" panose="020B0604020202020204" pitchFamily="34" charset="0"/>
              </a:rPr>
              <a:t>• MS Word 2013:  menu Plik – Informacje – Wyszukaj problemy – Sprawdź ułatwienia dostępu;</a:t>
            </a:r>
          </a:p>
          <a:p>
            <a:pPr marL="0" indent="0">
              <a:buNone/>
            </a:pPr>
            <a:r>
              <a:rPr lang="pl-PL" dirty="0">
                <a:latin typeface="Arial" panose="020B0604020202020204" pitchFamily="34" charset="0"/>
                <a:cs typeface="Arial" panose="020B0604020202020204" pitchFamily="34" charset="0"/>
              </a:rPr>
              <a:t>• MS Word 2016/ Office 365 / Word dla </a:t>
            </a:r>
            <a:r>
              <a:rPr lang="pl-PL" dirty="0" err="1">
                <a:latin typeface="Arial" panose="020B0604020202020204" pitchFamily="34" charset="0"/>
                <a:cs typeface="Arial" panose="020B0604020202020204" pitchFamily="34" charset="0"/>
              </a:rPr>
              <a:t>macOS</a:t>
            </a:r>
            <a:r>
              <a:rPr lang="pl-PL" dirty="0">
                <a:latin typeface="Arial" panose="020B0604020202020204" pitchFamily="34" charset="0"/>
                <a:cs typeface="Arial" panose="020B0604020202020204" pitchFamily="34" charset="0"/>
              </a:rPr>
              <a:t>: Zakładka recenzja – Sprawdź ułatwienia dostępu.</a:t>
            </a:r>
          </a:p>
          <a:p>
            <a:endParaRPr lang="pl-PL" dirty="0"/>
          </a:p>
        </p:txBody>
      </p:sp>
    </p:spTree>
    <p:extLst>
      <p:ext uri="{BB962C8B-B14F-4D97-AF65-F5344CB8AC3E}">
        <p14:creationId xmlns:p14="http://schemas.microsoft.com/office/powerpoint/2010/main" val="41860422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Arial" panose="020B0604020202020204" pitchFamily="34" charset="0"/>
                <a:cs typeface="Arial" panose="020B0604020202020204" pitchFamily="34" charset="0"/>
              </a:rPr>
              <a:t>Legalne Ściągi z Dostępności</a:t>
            </a:r>
            <a:r>
              <a:rPr lang="pl-PL" dirty="0"/>
              <a:t/>
            </a:r>
            <a:br>
              <a:rPr lang="pl-PL" dirty="0"/>
            </a:br>
            <a:endParaRPr lang="pl-PL" dirty="0"/>
          </a:p>
        </p:txBody>
      </p:sp>
      <p:sp>
        <p:nvSpPr>
          <p:cNvPr id="3" name="Symbol zastępczy zawartości 2"/>
          <p:cNvSpPr>
            <a:spLocks noGrp="1"/>
          </p:cNvSpPr>
          <p:nvPr>
            <p:ph idx="1"/>
          </p:nvPr>
        </p:nvSpPr>
        <p:spPr>
          <a:xfrm>
            <a:off x="838200" y="2625725"/>
            <a:ext cx="10515600" cy="4351338"/>
          </a:xfrm>
        </p:spPr>
        <p:txBody>
          <a:bodyPr/>
          <a:lstStyle/>
          <a:p>
            <a:r>
              <a:rPr lang="pl-PL" dirty="0">
                <a:latin typeface="Arial" panose="020B0604020202020204" pitchFamily="34" charset="0"/>
                <a:cs typeface="Arial" panose="020B0604020202020204" pitchFamily="34" charset="0"/>
              </a:rPr>
              <a:t>Wystarczy wydrukować plik PDF załączony do każdego artykułu, zawiesić go w polu widzenia przy biurku albo po prostu trzymać pod ręką, i sięgać w razie potrzeby.</a:t>
            </a:r>
          </a:p>
          <a:p>
            <a:pPr marL="0" indent="0">
              <a:buNone/>
            </a:pPr>
            <a:r>
              <a:rPr lang="pl-PL" dirty="0">
                <a:latin typeface="Arial" panose="020B0604020202020204" pitchFamily="34" charset="0"/>
                <a:cs typeface="Arial" panose="020B0604020202020204" pitchFamily="34" charset="0"/>
              </a:rPr>
              <a:t>http://dostepny.joomla.pl/warsztat/dobre-praktyki/dostepne-dokumenty-cyfrowe/208-legalne-sciagi-z-dostepnosci-dla-urzednikow</a:t>
            </a:r>
          </a:p>
          <a:p>
            <a:endParaRPr lang="pl-PL" dirty="0"/>
          </a:p>
        </p:txBody>
      </p:sp>
    </p:spTree>
    <p:extLst>
      <p:ext uri="{BB962C8B-B14F-4D97-AF65-F5344CB8AC3E}">
        <p14:creationId xmlns:p14="http://schemas.microsoft.com/office/powerpoint/2010/main" val="346114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latin typeface="Arial" panose="020B0604020202020204" pitchFamily="34" charset="0"/>
                <a:cs typeface="Arial" panose="020B0604020202020204" pitchFamily="34" charset="0"/>
              </a:rPr>
              <a:t>Demonstracja</a:t>
            </a: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p:txBody>
          <a:bodyPr/>
          <a:lstStyle/>
          <a:p>
            <a:pPr marL="0" indent="0">
              <a:buNone/>
            </a:pPr>
            <a:endParaRPr lang="pl-PL" dirty="0" smtClean="0"/>
          </a:p>
          <a:p>
            <a:pPr marL="0" indent="0">
              <a:buNone/>
            </a:pPr>
            <a:endParaRPr lang="pl-PL" dirty="0">
              <a:latin typeface="Arial" panose="020B0604020202020204" pitchFamily="34" charset="0"/>
              <a:cs typeface="Arial" panose="020B0604020202020204" pitchFamily="34" charset="0"/>
            </a:endParaRPr>
          </a:p>
          <a:p>
            <a:pPr marL="0" indent="0" algn="ctr">
              <a:buNone/>
            </a:pPr>
            <a:r>
              <a:rPr lang="pl-PL" dirty="0" smtClean="0">
                <a:latin typeface="Arial" panose="020B0604020202020204" pitchFamily="34" charset="0"/>
                <a:cs typeface="Arial" panose="020B0604020202020204" pitchFamily="34" charset="0"/>
              </a:rPr>
              <a:t>Postrzeganie </a:t>
            </a:r>
            <a:r>
              <a:rPr lang="pl-PL" dirty="0">
                <a:latin typeface="Arial" panose="020B0604020202020204" pitchFamily="34" charset="0"/>
                <a:cs typeface="Arial" panose="020B0604020202020204" pitchFamily="34" charset="0"/>
              </a:rPr>
              <a:t>przy różnych wadach wzroku</a:t>
            </a:r>
          </a:p>
          <a:p>
            <a:endParaRPr lang="pl-PL" dirty="0"/>
          </a:p>
        </p:txBody>
      </p:sp>
    </p:spTree>
    <p:extLst>
      <p:ext uri="{BB962C8B-B14F-4D97-AF65-F5344CB8AC3E}">
        <p14:creationId xmlns:p14="http://schemas.microsoft.com/office/powerpoint/2010/main" val="16666395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8591" y="1009362"/>
            <a:ext cx="10515600" cy="1325563"/>
          </a:xfrm>
        </p:spPr>
        <p:txBody>
          <a:bodyPr/>
          <a:lstStyle/>
          <a:p>
            <a:pPr algn="ctr"/>
            <a:r>
              <a:rPr lang="pl-PL" b="1" dirty="0">
                <a:latin typeface="Arial" panose="020B0604020202020204" pitchFamily="34" charset="0"/>
                <a:cs typeface="Arial" panose="020B0604020202020204" pitchFamily="34" charset="0"/>
              </a:rPr>
              <a:t>Dziękuję za uwagę</a:t>
            </a:r>
            <a:r>
              <a:rPr lang="pl-PL" dirty="0"/>
              <a:t/>
            </a:r>
            <a:br>
              <a:rPr lang="pl-PL" dirty="0"/>
            </a:br>
            <a:endParaRPr lang="pl-PL" dirty="0"/>
          </a:p>
        </p:txBody>
      </p:sp>
      <p:sp>
        <p:nvSpPr>
          <p:cNvPr id="3" name="Symbol zastępczy zawartości 2"/>
          <p:cNvSpPr>
            <a:spLocks noGrp="1"/>
          </p:cNvSpPr>
          <p:nvPr>
            <p:ph idx="1"/>
          </p:nvPr>
        </p:nvSpPr>
        <p:spPr>
          <a:xfrm>
            <a:off x="737992" y="2627291"/>
            <a:ext cx="10515600" cy="4351338"/>
          </a:xfrm>
        </p:spPr>
        <p:txBody>
          <a:bodyPr/>
          <a:lstStyle/>
          <a:p>
            <a:pPr marL="0" indent="0" algn="ctr">
              <a:buNone/>
            </a:pPr>
            <a:r>
              <a:rPr lang="pl-PL" dirty="0">
                <a:latin typeface="Arial" panose="020B0604020202020204" pitchFamily="34" charset="0"/>
                <a:cs typeface="Arial" panose="020B0604020202020204" pitchFamily="34" charset="0"/>
              </a:rPr>
              <a:t>Zapraszam do kontaktu </a:t>
            </a:r>
          </a:p>
          <a:p>
            <a:pPr marL="0" indent="0" algn="ctr">
              <a:buNone/>
            </a:pPr>
            <a:r>
              <a:rPr lang="pl-PL" dirty="0">
                <a:latin typeface="Arial" panose="020B0604020202020204" pitchFamily="34" charset="0"/>
                <a:cs typeface="Arial" panose="020B0604020202020204" pitchFamily="34" charset="0"/>
              </a:rPr>
              <a:t>Piotr Witek </a:t>
            </a:r>
          </a:p>
          <a:p>
            <a:pPr marL="0" indent="0" algn="ctr">
              <a:buNone/>
            </a:pPr>
            <a:r>
              <a:rPr lang="pl-PL" dirty="0">
                <a:latin typeface="Arial" panose="020B0604020202020204" pitchFamily="34" charset="0"/>
                <a:cs typeface="Arial" panose="020B0604020202020204" pitchFamily="34" charset="0"/>
              </a:rPr>
              <a:t>Utilitia.pl</a:t>
            </a:r>
          </a:p>
          <a:p>
            <a:pPr marL="0" indent="0" algn="ctr">
              <a:buNone/>
            </a:pPr>
            <a:r>
              <a:rPr lang="pl-PL" dirty="0">
                <a:latin typeface="Arial" panose="020B0604020202020204" pitchFamily="34" charset="0"/>
                <a:cs typeface="Arial" panose="020B0604020202020204" pitchFamily="34" charset="0"/>
              </a:rPr>
              <a:t>e-mail: piotr.witek@utilitia.pl</a:t>
            </a:r>
          </a:p>
          <a:p>
            <a:pPr marL="0" indent="0" algn="ctr">
              <a:buNone/>
            </a:pPr>
            <a:r>
              <a:rPr lang="pl-PL" dirty="0">
                <a:latin typeface="Arial" panose="020B0604020202020204" pitchFamily="34" charset="0"/>
                <a:cs typeface="Arial" panose="020B0604020202020204" pitchFamily="34" charset="0"/>
              </a:rPr>
              <a:t>tel. 663000032</a:t>
            </a:r>
          </a:p>
          <a:p>
            <a:endParaRPr lang="pl-PL" dirty="0"/>
          </a:p>
        </p:txBody>
      </p:sp>
    </p:spTree>
    <p:extLst>
      <p:ext uri="{BB962C8B-B14F-4D97-AF65-F5344CB8AC3E}">
        <p14:creationId xmlns:p14="http://schemas.microsoft.com/office/powerpoint/2010/main" val="246639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latin typeface="Arial" panose="020B0604020202020204" pitchFamily="34" charset="0"/>
                <a:cs typeface="Arial" panose="020B0604020202020204" pitchFamily="34" charset="0"/>
              </a:rPr>
              <a:t>Prawo a dostępność</a:t>
            </a:r>
            <a:r>
              <a:rPr lang="pl-PL" dirty="0"/>
              <a:t/>
            </a:r>
            <a:br>
              <a:rPr lang="pl-PL" dirty="0"/>
            </a:br>
            <a:endParaRPr lang="pl-PL" dirty="0"/>
          </a:p>
        </p:txBody>
      </p:sp>
      <p:sp>
        <p:nvSpPr>
          <p:cNvPr id="3" name="Symbol zastępczy zawartości 2"/>
          <p:cNvSpPr>
            <a:spLocks noGrp="1"/>
          </p:cNvSpPr>
          <p:nvPr>
            <p:ph idx="1"/>
          </p:nvPr>
        </p:nvSpPr>
        <p:spPr>
          <a:xfrm>
            <a:off x="838200" y="1690688"/>
            <a:ext cx="10515600" cy="4668548"/>
          </a:xfrm>
        </p:spPr>
        <p:txBody>
          <a:bodyPr>
            <a:normAutofit fontScale="77500" lnSpcReduction="20000"/>
          </a:bodyPr>
          <a:lstStyle/>
          <a:p>
            <a:pPr marL="0" indent="0">
              <a:buNone/>
            </a:pPr>
            <a:r>
              <a:rPr lang="pl-PL" dirty="0">
                <a:latin typeface="Arial" panose="020B0604020202020204" pitchFamily="34" charset="0"/>
                <a:cs typeface="Arial" panose="020B0604020202020204" pitchFamily="34" charset="0"/>
              </a:rPr>
              <a:t>• Konstytucja Rzeczypospolitej Polskiej (Art. 32.1), </a:t>
            </a:r>
          </a:p>
          <a:p>
            <a:pPr marL="0" indent="0">
              <a:buNone/>
            </a:pPr>
            <a:r>
              <a:rPr lang="pl-PL" dirty="0">
                <a:latin typeface="Arial" panose="020B0604020202020204" pitchFamily="34" charset="0"/>
                <a:cs typeface="Arial" panose="020B0604020202020204" pitchFamily="34" charset="0"/>
              </a:rPr>
              <a:t>• Ustawa z dnia 6 września 2001 r. o dostępie do informacji publicznej z </a:t>
            </a:r>
            <a:r>
              <a:rPr lang="pl-PL" dirty="0" err="1">
                <a:latin typeface="Arial" panose="020B0604020202020204" pitchFamily="34" charset="0"/>
                <a:cs typeface="Arial" panose="020B0604020202020204" pitchFamily="34" charset="0"/>
              </a:rPr>
              <a:t>późn</a:t>
            </a:r>
            <a:r>
              <a:rPr lang="pl-PL" dirty="0">
                <a:latin typeface="Arial" panose="020B0604020202020204" pitchFamily="34" charset="0"/>
                <a:cs typeface="Arial" panose="020B0604020202020204" pitchFamily="34" charset="0"/>
              </a:rPr>
              <a:t>. zm., </a:t>
            </a:r>
          </a:p>
          <a:p>
            <a:pPr marL="0" indent="0">
              <a:buNone/>
            </a:pPr>
            <a:r>
              <a:rPr lang="pl-PL" dirty="0">
                <a:latin typeface="Arial" panose="020B0604020202020204" pitchFamily="34" charset="0"/>
                <a:cs typeface="Arial" panose="020B0604020202020204" pitchFamily="34" charset="0"/>
              </a:rPr>
              <a:t>• Deklaracja Ryska z dnia 11 czerwca 2006 r., </a:t>
            </a:r>
          </a:p>
          <a:p>
            <a:pPr marL="0" indent="0">
              <a:buNone/>
            </a:pPr>
            <a:r>
              <a:rPr lang="pl-PL" dirty="0">
                <a:latin typeface="Arial" panose="020B0604020202020204" pitchFamily="34" charset="0"/>
                <a:cs typeface="Arial" panose="020B0604020202020204" pitchFamily="34" charset="0"/>
              </a:rPr>
              <a:t>• Ustawa z dnia 3 grudnia 2010 r. o wdrożeniu niektórych przepisów Unii Europejskiej w zakresie równego traktowania, </a:t>
            </a:r>
          </a:p>
          <a:p>
            <a:pPr marL="0" indent="0">
              <a:buNone/>
            </a:pPr>
            <a:r>
              <a:rPr lang="pl-PL" dirty="0">
                <a:latin typeface="Arial" panose="020B0604020202020204" pitchFamily="34" charset="0"/>
                <a:cs typeface="Arial" panose="020B0604020202020204" pitchFamily="34" charset="0"/>
              </a:rPr>
              <a:t>• Nowelizacja ustawy z dn. 17 lutego 2015 r. o informatyzacji działalności podmiotów realizujących zadania publiczne (Art. 18), </a:t>
            </a:r>
          </a:p>
          <a:p>
            <a:pPr marL="0" indent="0">
              <a:buNone/>
            </a:pPr>
            <a:r>
              <a:rPr lang="pl-PL" dirty="0">
                <a:latin typeface="Arial" panose="020B0604020202020204" pitchFamily="34" charset="0"/>
                <a:cs typeface="Arial" panose="020B0604020202020204" pitchFamily="34" charset="0"/>
              </a:rPr>
              <a:t>• Rozporządzenie wykonawcze Rady Ministrów z dnia 12 kwietnia 2012 r. (§19), </a:t>
            </a:r>
          </a:p>
          <a:p>
            <a:pPr marL="0" indent="0">
              <a:buNone/>
            </a:pPr>
            <a:r>
              <a:rPr lang="pl-PL" dirty="0">
                <a:latin typeface="Arial" panose="020B0604020202020204" pitchFamily="34" charset="0"/>
                <a:cs typeface="Arial" panose="020B0604020202020204" pitchFamily="34" charset="0"/>
              </a:rPr>
              <a:t>• Ustawa o dostępności cyfrowej stron internetowych i aplikacji mobilnych z dn. 4 kwietnia 2019 r.,</a:t>
            </a:r>
          </a:p>
          <a:p>
            <a:pPr marL="0" indent="0">
              <a:buNone/>
            </a:pPr>
            <a:r>
              <a:rPr lang="pl-PL" dirty="0">
                <a:latin typeface="Arial" panose="020B0604020202020204" pitchFamily="34" charset="0"/>
                <a:cs typeface="Arial" panose="020B0604020202020204" pitchFamily="34" charset="0"/>
              </a:rPr>
              <a:t>• Konwencja Narodów Zjednoczonych o prawach osób niepełnosprawnych (Art. 9, 21),</a:t>
            </a:r>
          </a:p>
          <a:p>
            <a:pPr marL="0" indent="0">
              <a:buNone/>
            </a:pPr>
            <a:r>
              <a:rPr lang="pl-PL" dirty="0">
                <a:latin typeface="Arial" panose="020B0604020202020204" pitchFamily="34" charset="0"/>
                <a:cs typeface="Arial" panose="020B0604020202020204" pitchFamily="34" charset="0"/>
              </a:rPr>
              <a:t>• Europejska Agenda Cyfrowa (KOM 2010)245);</a:t>
            </a:r>
          </a:p>
          <a:p>
            <a:endParaRPr lang="pl-PL" dirty="0"/>
          </a:p>
        </p:txBody>
      </p:sp>
    </p:spTree>
    <p:extLst>
      <p:ext uri="{BB962C8B-B14F-4D97-AF65-F5344CB8AC3E}">
        <p14:creationId xmlns:p14="http://schemas.microsoft.com/office/powerpoint/2010/main" val="396614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latin typeface="Arial" panose="020B0604020202020204" pitchFamily="34" charset="0"/>
                <a:cs typeface="Arial" panose="020B0604020202020204" pitchFamily="34" charset="0"/>
              </a:rPr>
              <a:t>Ustawa o dostępności cyfrowej</a:t>
            </a:r>
            <a:r>
              <a:rPr lang="pl-PL" dirty="0" smtClean="0"/>
              <a:t/>
            </a:r>
            <a:br>
              <a:rPr lang="pl-PL" dirty="0" smtClean="0"/>
            </a:br>
            <a:endParaRPr lang="pl-PL" dirty="0"/>
          </a:p>
        </p:txBody>
      </p:sp>
      <p:sp>
        <p:nvSpPr>
          <p:cNvPr id="3" name="Symbol zastępczy zawartości 2"/>
          <p:cNvSpPr>
            <a:spLocks noGrp="1"/>
          </p:cNvSpPr>
          <p:nvPr>
            <p:ph idx="1"/>
          </p:nvPr>
        </p:nvSpPr>
        <p:spPr>
          <a:xfrm>
            <a:off x="838200" y="2386734"/>
            <a:ext cx="10515600" cy="4351338"/>
          </a:xfrm>
        </p:spPr>
        <p:txBody>
          <a:bodyPr/>
          <a:lstStyle/>
          <a:p>
            <a:r>
              <a:rPr lang="pl-PL" dirty="0">
                <a:latin typeface="Arial" panose="020B0604020202020204" pitchFamily="34" charset="0"/>
                <a:cs typeface="Arial" panose="020B0604020202020204" pitchFamily="34" charset="0"/>
              </a:rPr>
              <a:t>Ustawa o dostępności cyfrowej stron internetowych i aplikacji mobilnych z dn. 4 kwietnia 2019 r. - Treść </a:t>
            </a:r>
            <a:r>
              <a:rPr lang="pl-PL" dirty="0" smtClean="0">
                <a:latin typeface="Arial" panose="020B0604020202020204" pitchFamily="34" charset="0"/>
                <a:cs typeface="Arial" panose="020B0604020202020204" pitchFamily="34" charset="0"/>
              </a:rPr>
              <a:t>ustawy:</a:t>
            </a:r>
          </a:p>
          <a:p>
            <a:pPr marL="0" indent="0">
              <a:buNone/>
            </a:pPr>
            <a:r>
              <a:rPr lang="pl-PL" dirty="0" smtClean="0">
                <a:latin typeface="Arial" panose="020B0604020202020204" pitchFamily="34" charset="0"/>
                <a:cs typeface="Arial" panose="020B0604020202020204" pitchFamily="34" charset="0"/>
              </a:rPr>
              <a:t>http</a:t>
            </a:r>
            <a:r>
              <a:rPr lang="pl-PL" dirty="0">
                <a:latin typeface="Arial" panose="020B0604020202020204" pitchFamily="34" charset="0"/>
                <a:cs typeface="Arial" panose="020B0604020202020204" pitchFamily="34" charset="0"/>
              </a:rPr>
              <a:t>://orka.sejm.gov.pl/proc8.nsf/ustawy/3119_u.htm</a:t>
            </a:r>
          </a:p>
          <a:p>
            <a:endParaRPr lang="pl-PL" dirty="0"/>
          </a:p>
        </p:txBody>
      </p:sp>
    </p:spTree>
    <p:extLst>
      <p:ext uri="{BB962C8B-B14F-4D97-AF65-F5344CB8AC3E}">
        <p14:creationId xmlns:p14="http://schemas.microsoft.com/office/powerpoint/2010/main" val="329556601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2466</TotalTime>
  <Words>2722</Words>
  <Application>Microsoft Office PowerPoint</Application>
  <PresentationFormat>Panoramiczny</PresentationFormat>
  <Paragraphs>272</Paragraphs>
  <Slides>70</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70</vt:i4>
      </vt:variant>
    </vt:vector>
  </HeadingPairs>
  <TitlesOfParts>
    <vt:vector size="77" baseType="lpstr">
      <vt:lpstr>Arial</vt:lpstr>
      <vt:lpstr>Calibri</vt:lpstr>
      <vt:lpstr>Calibri Light</vt:lpstr>
      <vt:lpstr>Tahoma</vt:lpstr>
      <vt:lpstr>Trebuchet MS</vt:lpstr>
      <vt:lpstr>Verdana</vt:lpstr>
      <vt:lpstr>Motyw pakietu Office</vt:lpstr>
      <vt:lpstr>DOSTĘPNOŚĆ DOKUMENTÓW ELEKTRONICZNYCH</vt:lpstr>
      <vt:lpstr> Informacja </vt:lpstr>
      <vt:lpstr>Dostępność informacji</vt:lpstr>
      <vt:lpstr>Dostępność zasobów cyfrowych </vt:lpstr>
      <vt:lpstr>Co to znaczy korzystać?</vt:lpstr>
      <vt:lpstr>Kogo dotyka brak dostępności? </vt:lpstr>
      <vt:lpstr>Demonstracja</vt:lpstr>
      <vt:lpstr>Prawo a dostępność </vt:lpstr>
      <vt:lpstr>Ustawa o dostępności cyfrowej </vt:lpstr>
      <vt:lpstr>Ustawa o dostępności cyfrowej - Art. 2 </vt:lpstr>
      <vt:lpstr>Ustawa o dostępności cyfrowej - Art. 3 </vt:lpstr>
      <vt:lpstr>Ustawa o dostępności cyfrowej - Art. 3 C.D. </vt:lpstr>
      <vt:lpstr>Załącznik do ustawy z dn. 4 kwietnia 2019 r. </vt:lpstr>
      <vt:lpstr>Jak zamawiać? </vt:lpstr>
      <vt:lpstr>Międzynarodowy standard dostępności  </vt:lpstr>
      <vt:lpstr>Inne standardy dostępności</vt:lpstr>
      <vt:lpstr>WCAG co to takiego?</vt:lpstr>
      <vt:lpstr>Źródła WCAG </vt:lpstr>
      <vt:lpstr>Dwanaście wytycznych </vt:lpstr>
      <vt:lpstr>Kryteria sukcesu </vt:lpstr>
      <vt:lpstr>Poziomy dostępności </vt:lpstr>
      <vt:lpstr>Różnice WCAG 2.0 VS WCAG 2.1 </vt:lpstr>
      <vt:lpstr>Kto odpowiada za tworzenie dostępnej treści? </vt:lpstr>
      <vt:lpstr>Kształt i wielkość czcionek  </vt:lpstr>
      <vt:lpstr>Czcionki Bezszeryfowe </vt:lpstr>
      <vt:lpstr>Kontrast dla tekstu </vt:lpstr>
      <vt:lpstr>Akapit </vt:lpstr>
      <vt:lpstr>Odpowiednie odstępy </vt:lpstr>
      <vt:lpstr>Wyrównywanie Tekstu </vt:lpstr>
      <vt:lpstr>Możliwości postrzegania </vt:lpstr>
      <vt:lpstr>Możliwość odbioru treści </vt:lpstr>
      <vt:lpstr>Wyróżnienia Tekstu </vt:lpstr>
      <vt:lpstr>Pochylenie tekstu - Kursywa </vt:lpstr>
      <vt:lpstr>Tekst, a nie obraz tekstu </vt:lpstr>
      <vt:lpstr>Badanie dostępności plików PDF </vt:lpstr>
      <vt:lpstr>Tekst alternatywny </vt:lpstr>
      <vt:lpstr>Zasady tworzenia tekstów alternatywnych </vt:lpstr>
      <vt:lpstr>Typy tekstów alternatywnych </vt:lpstr>
      <vt:lpstr>Typy obrazów </vt:lpstr>
      <vt:lpstr>Demonstracja – Tekst alternatywny </vt:lpstr>
      <vt:lpstr>Dodawanie tekstu alternatywnego - MS Word 2010 </vt:lpstr>
      <vt:lpstr>Dodawanie tekstu alternatywnego - MS Word 2013 i nowsze</vt:lpstr>
      <vt:lpstr>Dodawanie tekstu alternatywnego - MS Word w środowisku macOS</vt:lpstr>
      <vt:lpstr>Zapisywanie dokumentów w MS Word </vt:lpstr>
      <vt:lpstr>Programowanie informacji </vt:lpstr>
      <vt:lpstr>Listy w MS Word </vt:lpstr>
      <vt:lpstr>Tabele w MS Word </vt:lpstr>
      <vt:lpstr>Wiersze nagłówkowe tabel </vt:lpstr>
      <vt:lpstr>Oznaczanie wierszy nagłówkowych tabel </vt:lpstr>
      <vt:lpstr>Regularny układ tabel </vt:lpstr>
      <vt:lpstr>Programowanie nagłówków </vt:lpstr>
      <vt:lpstr>Style Nagłówkowe </vt:lpstr>
      <vt:lpstr>Jak sprawdzać strukturę nagłówków? </vt:lpstr>
      <vt:lpstr>Ostrzeżenia </vt:lpstr>
      <vt:lpstr>Nagłówek, część centralna i stopka dokumentu.  </vt:lpstr>
      <vt:lpstr>Hiperłącza / linki / odnośniki</vt:lpstr>
      <vt:lpstr>Programowanie hiperłączy</vt:lpstr>
      <vt:lpstr>Deklaracja języka </vt:lpstr>
      <vt:lpstr>Programowanie języka dokumentu w MS Word </vt:lpstr>
      <vt:lpstr>Tytuł dokumentu w MS Word </vt:lpstr>
      <vt:lpstr>Tytuł dokumentu - Systemowo </vt:lpstr>
      <vt:lpstr>Zrozumiałość informacji</vt:lpstr>
      <vt:lpstr>Fragment umowy ACTA: </vt:lpstr>
      <vt:lpstr>Podsumowanie - Zbyt trudny język </vt:lpstr>
      <vt:lpstr>Polska język trudny mowa...</vt:lpstr>
      <vt:lpstr>Zapis dokumentu do formatu PDF - MS Word w środowisku Windows </vt:lpstr>
      <vt:lpstr>Zapis dokumentu do formatu PDF - MS Word w środowisku macOS </vt:lpstr>
      <vt:lpstr>Automatyczne badanie dostępności w MS Word </vt:lpstr>
      <vt:lpstr>Legalne Ściągi z Dostępności </vt:lpstr>
      <vt:lpstr>Dziękuję za uwagę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Dostępność Informacji Cyfrowej serwisów internetowych, multimediów i dokumentów elektronicznych</dc:title>
  <dc:creator>Edyta Skalska</dc:creator>
  <cp:lastModifiedBy>Edyta Skalska</cp:lastModifiedBy>
  <cp:revision>43</cp:revision>
  <dcterms:created xsi:type="dcterms:W3CDTF">2019-10-16T18:44:52Z</dcterms:created>
  <dcterms:modified xsi:type="dcterms:W3CDTF">2019-10-28T11:44:36Z</dcterms:modified>
</cp:coreProperties>
</file>